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58" r:id="rId2"/>
    <p:sldId id="397" r:id="rId3"/>
    <p:sldId id="398" r:id="rId4"/>
    <p:sldId id="399" r:id="rId5"/>
    <p:sldId id="400" r:id="rId6"/>
    <p:sldId id="401" r:id="rId7"/>
    <p:sldId id="402" r:id="rId8"/>
    <p:sldId id="403" r:id="rId9"/>
    <p:sldId id="404" r:id="rId10"/>
    <p:sldId id="405" r:id="rId11"/>
    <p:sldId id="406" r:id="rId12"/>
    <p:sldId id="407" r:id="rId13"/>
    <p:sldId id="408" r:id="rId14"/>
    <p:sldId id="409" r:id="rId15"/>
    <p:sldId id="271" r:id="rId16"/>
    <p:sldId id="382" r:id="rId17"/>
    <p:sldId id="360" r:id="rId18"/>
    <p:sldId id="373" r:id="rId19"/>
    <p:sldId id="374" r:id="rId20"/>
    <p:sldId id="375" r:id="rId21"/>
    <p:sldId id="377" r:id="rId22"/>
    <p:sldId id="378" r:id="rId23"/>
    <p:sldId id="383"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84" r:id="rId37"/>
    <p:sldId id="379" r:id="rId38"/>
    <p:sldId id="372" r:id="rId39"/>
    <p:sldId id="363" r:id="rId40"/>
    <p:sldId id="380" r:id="rId41"/>
    <p:sldId id="359" r:id="rId42"/>
    <p:sldId id="381" r:id="rId43"/>
    <p:sldId id="362" r:id="rId44"/>
    <p:sldId id="364" r:id="rId45"/>
    <p:sldId id="366" r:id="rId46"/>
    <p:sldId id="410" r:id="rId47"/>
    <p:sldId id="367" r:id="rId48"/>
    <p:sldId id="368" r:id="rId49"/>
    <p:sldId id="369" r:id="rId50"/>
    <p:sldId id="370" r:id="rId51"/>
    <p:sldId id="371" r:id="rId52"/>
    <p:sldId id="36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99"/>
    <a:srgbClr val="00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8757" autoAdjust="0"/>
  </p:normalViewPr>
  <p:slideViewPr>
    <p:cSldViewPr>
      <p:cViewPr>
        <p:scale>
          <a:sx n="70" d="100"/>
          <a:sy n="70" d="100"/>
        </p:scale>
        <p:origin x="-1386"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9FF1D-2669-467D-A935-B699F8CE3D0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CC94DCAE-3845-4858-844A-CD03AAEA7935}">
      <dgm:prSet phldrT="[Text]"/>
      <dgm:spPr/>
      <dgm:t>
        <a:bodyPr/>
        <a:lstStyle/>
        <a:p>
          <a:r>
            <a:rPr lang="en-US" dirty="0" smtClean="0"/>
            <a:t>Legal Representation	</a:t>
          </a:r>
          <a:endParaRPr lang="en-US" dirty="0"/>
        </a:p>
      </dgm:t>
    </dgm:pt>
    <dgm:pt modelId="{26E091AC-5DFB-4638-B779-AC1A0D7E7489}" type="parTrans" cxnId="{97185E90-2284-434C-92D0-06CEA6061AAC}">
      <dgm:prSet/>
      <dgm:spPr/>
      <dgm:t>
        <a:bodyPr/>
        <a:lstStyle/>
        <a:p>
          <a:endParaRPr lang="en-US"/>
        </a:p>
      </dgm:t>
    </dgm:pt>
    <dgm:pt modelId="{C13EAC61-BF24-49FE-9B54-03F7DACABFC6}" type="sibTrans" cxnId="{97185E90-2284-434C-92D0-06CEA6061AAC}">
      <dgm:prSet/>
      <dgm:spPr/>
      <dgm:t>
        <a:bodyPr/>
        <a:lstStyle/>
        <a:p>
          <a:endParaRPr lang="en-US"/>
        </a:p>
      </dgm:t>
    </dgm:pt>
    <dgm:pt modelId="{0F0E82F1-28FA-47F9-965F-74E462454278}">
      <dgm:prSet phldrT="[Text]"/>
      <dgm:spPr/>
      <dgm:t>
        <a:bodyPr/>
        <a:lstStyle/>
        <a:p>
          <a:r>
            <a:rPr lang="en-US" dirty="0" smtClean="0"/>
            <a:t>Legal Advice</a:t>
          </a:r>
          <a:endParaRPr lang="en-US" dirty="0"/>
        </a:p>
      </dgm:t>
    </dgm:pt>
    <dgm:pt modelId="{5E834FFB-E717-40CC-9342-741E871FA1E2}" type="parTrans" cxnId="{D1306260-48F9-4A5C-BDF4-36351880B972}">
      <dgm:prSet/>
      <dgm:spPr/>
      <dgm:t>
        <a:bodyPr/>
        <a:lstStyle/>
        <a:p>
          <a:endParaRPr lang="en-US"/>
        </a:p>
      </dgm:t>
    </dgm:pt>
    <dgm:pt modelId="{31B3979B-CB9B-4240-9B2E-2A0873EF74BB}" type="sibTrans" cxnId="{D1306260-48F9-4A5C-BDF4-36351880B972}">
      <dgm:prSet/>
      <dgm:spPr/>
      <dgm:t>
        <a:bodyPr/>
        <a:lstStyle/>
        <a:p>
          <a:endParaRPr lang="en-US"/>
        </a:p>
      </dgm:t>
    </dgm:pt>
    <dgm:pt modelId="{32364FBA-8693-4783-A9F8-CA0FE68F440D}">
      <dgm:prSet phldrT="[Text]"/>
      <dgm:spPr/>
      <dgm:t>
        <a:bodyPr/>
        <a:lstStyle/>
        <a:p>
          <a:r>
            <a:rPr lang="en-US" dirty="0" smtClean="0"/>
            <a:t>Legal Awareness</a:t>
          </a:r>
          <a:endParaRPr lang="en-US" dirty="0"/>
        </a:p>
      </dgm:t>
    </dgm:pt>
    <dgm:pt modelId="{3140BA77-F8AB-4491-8659-74836D4D0FB3}" type="parTrans" cxnId="{905A9073-3025-4B35-8461-3B8BA8B20088}">
      <dgm:prSet/>
      <dgm:spPr/>
      <dgm:t>
        <a:bodyPr/>
        <a:lstStyle/>
        <a:p>
          <a:endParaRPr lang="en-US"/>
        </a:p>
      </dgm:t>
    </dgm:pt>
    <dgm:pt modelId="{1BB1C8DA-2870-4F7F-B0C2-0A7EBA031BCC}" type="sibTrans" cxnId="{905A9073-3025-4B35-8461-3B8BA8B20088}">
      <dgm:prSet/>
      <dgm:spPr/>
      <dgm:t>
        <a:bodyPr/>
        <a:lstStyle/>
        <a:p>
          <a:endParaRPr lang="en-US"/>
        </a:p>
      </dgm:t>
    </dgm:pt>
    <dgm:pt modelId="{97AA1C38-5BF9-43A8-A0B4-FF3551E1509D}">
      <dgm:prSet phldrT="[Text]"/>
      <dgm:spPr/>
      <dgm:t>
        <a:bodyPr/>
        <a:lstStyle/>
        <a:p>
          <a:r>
            <a:rPr lang="en-US" dirty="0" smtClean="0"/>
            <a:t>Paralegal Services</a:t>
          </a:r>
          <a:endParaRPr lang="en-US" dirty="0"/>
        </a:p>
      </dgm:t>
    </dgm:pt>
    <dgm:pt modelId="{F3B0181B-8E05-4CDC-BA4A-FB4F158BF640}" type="parTrans" cxnId="{6C868AA6-B694-4D69-9F5E-CE83443DB452}">
      <dgm:prSet/>
      <dgm:spPr/>
      <dgm:t>
        <a:bodyPr/>
        <a:lstStyle/>
        <a:p>
          <a:endParaRPr lang="en-US"/>
        </a:p>
      </dgm:t>
    </dgm:pt>
    <dgm:pt modelId="{108BBA22-83EA-4495-A2B2-8C9D870BE913}" type="sibTrans" cxnId="{6C868AA6-B694-4D69-9F5E-CE83443DB452}">
      <dgm:prSet/>
      <dgm:spPr/>
      <dgm:t>
        <a:bodyPr/>
        <a:lstStyle/>
        <a:p>
          <a:endParaRPr lang="en-US"/>
        </a:p>
      </dgm:t>
    </dgm:pt>
    <dgm:pt modelId="{F95E806F-5E22-4D01-83FD-AE97C5F8CF7C}">
      <dgm:prSet phldrT="[Text]"/>
      <dgm:spPr/>
      <dgm:t>
        <a:bodyPr/>
        <a:lstStyle/>
        <a:p>
          <a:r>
            <a:rPr lang="en-US" dirty="0" smtClean="0"/>
            <a:t>Public Interest Litigation</a:t>
          </a:r>
          <a:endParaRPr lang="en-US" dirty="0"/>
        </a:p>
      </dgm:t>
    </dgm:pt>
    <dgm:pt modelId="{416173E9-B248-45BB-A59A-544119598D6F}" type="parTrans" cxnId="{1049D0E1-DA18-4D71-8A98-294C80908C60}">
      <dgm:prSet/>
      <dgm:spPr/>
      <dgm:t>
        <a:bodyPr/>
        <a:lstStyle/>
        <a:p>
          <a:endParaRPr lang="en-US"/>
        </a:p>
      </dgm:t>
    </dgm:pt>
    <dgm:pt modelId="{33DC91BB-C932-4B18-B6E8-08AB65937D46}" type="sibTrans" cxnId="{1049D0E1-DA18-4D71-8A98-294C80908C60}">
      <dgm:prSet/>
      <dgm:spPr/>
      <dgm:t>
        <a:bodyPr/>
        <a:lstStyle/>
        <a:p>
          <a:endParaRPr lang="en-US"/>
        </a:p>
      </dgm:t>
    </dgm:pt>
    <dgm:pt modelId="{A82BED96-0727-49A2-9BAD-C7FD8445F873}">
      <dgm:prSet phldrT="[Text]"/>
      <dgm:spPr/>
      <dgm:t>
        <a:bodyPr/>
        <a:lstStyle/>
        <a:p>
          <a:r>
            <a:rPr lang="en-US" dirty="0" smtClean="0"/>
            <a:t>Promoting Alternate Dispute Resolution</a:t>
          </a:r>
          <a:endParaRPr lang="en-US" dirty="0"/>
        </a:p>
      </dgm:t>
    </dgm:pt>
    <dgm:pt modelId="{8A7707CD-CDF8-4603-B84C-E139AA294CE4}" type="parTrans" cxnId="{41D604E9-1A8C-4271-8951-C16F089D0A7C}">
      <dgm:prSet/>
      <dgm:spPr/>
      <dgm:t>
        <a:bodyPr/>
        <a:lstStyle/>
        <a:p>
          <a:endParaRPr lang="en-US"/>
        </a:p>
      </dgm:t>
    </dgm:pt>
    <dgm:pt modelId="{0BD9E1C0-81A4-4A97-902A-62EB985D1925}" type="sibTrans" cxnId="{41D604E9-1A8C-4271-8951-C16F089D0A7C}">
      <dgm:prSet/>
      <dgm:spPr/>
      <dgm:t>
        <a:bodyPr/>
        <a:lstStyle/>
        <a:p>
          <a:endParaRPr lang="en-US"/>
        </a:p>
      </dgm:t>
    </dgm:pt>
    <dgm:pt modelId="{7B21AD1D-5705-4E41-9901-3744FD96D23F}">
      <dgm:prSet phldrT="[Text]"/>
      <dgm:spPr/>
      <dgm:t>
        <a:bodyPr/>
        <a:lstStyle/>
        <a:p>
          <a:r>
            <a:rPr lang="en-US" dirty="0" smtClean="0"/>
            <a:t>Law Reform</a:t>
          </a:r>
          <a:endParaRPr lang="en-US" dirty="0"/>
        </a:p>
      </dgm:t>
    </dgm:pt>
    <dgm:pt modelId="{45086F2A-4E92-430F-AA47-B56D4CCE05EB}" type="parTrans" cxnId="{C7763D6C-BF74-48DB-B5F2-51C3AEBBA66A}">
      <dgm:prSet/>
      <dgm:spPr/>
      <dgm:t>
        <a:bodyPr/>
        <a:lstStyle/>
        <a:p>
          <a:endParaRPr lang="en-US"/>
        </a:p>
      </dgm:t>
    </dgm:pt>
    <dgm:pt modelId="{F3CC9B0C-7F03-42EE-BB2E-A854A3C56DEF}" type="sibTrans" cxnId="{C7763D6C-BF74-48DB-B5F2-51C3AEBBA66A}">
      <dgm:prSet/>
      <dgm:spPr/>
      <dgm:t>
        <a:bodyPr/>
        <a:lstStyle/>
        <a:p>
          <a:endParaRPr lang="en-US"/>
        </a:p>
      </dgm:t>
    </dgm:pt>
    <dgm:pt modelId="{DA5D9810-4384-4745-A642-5856BA01DC67}" type="pres">
      <dgm:prSet presAssocID="{4259FF1D-2669-467D-A935-B699F8CE3D02}" presName="Name0" presStyleCnt="0">
        <dgm:presLayoutVars>
          <dgm:chMax val="7"/>
          <dgm:chPref val="7"/>
          <dgm:dir/>
        </dgm:presLayoutVars>
      </dgm:prSet>
      <dgm:spPr/>
      <dgm:t>
        <a:bodyPr/>
        <a:lstStyle/>
        <a:p>
          <a:endParaRPr lang="en-US"/>
        </a:p>
      </dgm:t>
    </dgm:pt>
    <dgm:pt modelId="{E4E2AD80-E653-4604-A9CD-C3FD29FBF825}" type="pres">
      <dgm:prSet presAssocID="{4259FF1D-2669-467D-A935-B699F8CE3D02}" presName="Name1" presStyleCnt="0"/>
      <dgm:spPr/>
    </dgm:pt>
    <dgm:pt modelId="{C8825D74-F1B8-4761-B79E-F2132390A370}" type="pres">
      <dgm:prSet presAssocID="{4259FF1D-2669-467D-A935-B699F8CE3D02}" presName="cycle" presStyleCnt="0"/>
      <dgm:spPr/>
    </dgm:pt>
    <dgm:pt modelId="{259CE80A-457A-4269-A26B-69C6F24B667D}" type="pres">
      <dgm:prSet presAssocID="{4259FF1D-2669-467D-A935-B699F8CE3D02}" presName="srcNode" presStyleLbl="node1" presStyleIdx="0" presStyleCnt="7"/>
      <dgm:spPr/>
    </dgm:pt>
    <dgm:pt modelId="{D501677A-5317-42CF-BDD4-D07D155EE491}" type="pres">
      <dgm:prSet presAssocID="{4259FF1D-2669-467D-A935-B699F8CE3D02}" presName="conn" presStyleLbl="parChTrans1D2" presStyleIdx="0" presStyleCnt="1"/>
      <dgm:spPr/>
      <dgm:t>
        <a:bodyPr/>
        <a:lstStyle/>
        <a:p>
          <a:endParaRPr lang="en-US"/>
        </a:p>
      </dgm:t>
    </dgm:pt>
    <dgm:pt modelId="{A01CAB6C-B489-4961-876D-2BED1765D7FF}" type="pres">
      <dgm:prSet presAssocID="{4259FF1D-2669-467D-A935-B699F8CE3D02}" presName="extraNode" presStyleLbl="node1" presStyleIdx="0" presStyleCnt="7"/>
      <dgm:spPr/>
    </dgm:pt>
    <dgm:pt modelId="{BE42F6F9-D0B5-4DDA-A007-2900CC7E162E}" type="pres">
      <dgm:prSet presAssocID="{4259FF1D-2669-467D-A935-B699F8CE3D02}" presName="dstNode" presStyleLbl="node1" presStyleIdx="0" presStyleCnt="7"/>
      <dgm:spPr/>
    </dgm:pt>
    <dgm:pt modelId="{8623EA43-5B3F-4EF7-A762-7C34B795568C}" type="pres">
      <dgm:prSet presAssocID="{CC94DCAE-3845-4858-844A-CD03AAEA7935}" presName="text_1" presStyleLbl="node1" presStyleIdx="0" presStyleCnt="7">
        <dgm:presLayoutVars>
          <dgm:bulletEnabled val="1"/>
        </dgm:presLayoutVars>
      </dgm:prSet>
      <dgm:spPr/>
      <dgm:t>
        <a:bodyPr/>
        <a:lstStyle/>
        <a:p>
          <a:endParaRPr lang="en-US"/>
        </a:p>
      </dgm:t>
    </dgm:pt>
    <dgm:pt modelId="{34282490-3039-431A-9CF9-705869AD5C23}" type="pres">
      <dgm:prSet presAssocID="{CC94DCAE-3845-4858-844A-CD03AAEA7935}" presName="accent_1" presStyleCnt="0"/>
      <dgm:spPr/>
    </dgm:pt>
    <dgm:pt modelId="{5DBD34D3-B6A8-4379-AE34-6492208D29C4}" type="pres">
      <dgm:prSet presAssocID="{CC94DCAE-3845-4858-844A-CD03AAEA7935}" presName="accentRepeatNode" presStyleLbl="solidFgAcc1" presStyleIdx="0" presStyleCnt="7"/>
      <dgm:spPr/>
    </dgm:pt>
    <dgm:pt modelId="{D32B5193-6299-47A5-BB6E-E0FC445BC5BC}" type="pres">
      <dgm:prSet presAssocID="{0F0E82F1-28FA-47F9-965F-74E462454278}" presName="text_2" presStyleLbl="node1" presStyleIdx="1" presStyleCnt="7">
        <dgm:presLayoutVars>
          <dgm:bulletEnabled val="1"/>
        </dgm:presLayoutVars>
      </dgm:prSet>
      <dgm:spPr/>
      <dgm:t>
        <a:bodyPr/>
        <a:lstStyle/>
        <a:p>
          <a:endParaRPr lang="en-US"/>
        </a:p>
      </dgm:t>
    </dgm:pt>
    <dgm:pt modelId="{B91C0A9E-3DF5-4E03-8FA7-44DFB997E1F5}" type="pres">
      <dgm:prSet presAssocID="{0F0E82F1-28FA-47F9-965F-74E462454278}" presName="accent_2" presStyleCnt="0"/>
      <dgm:spPr/>
    </dgm:pt>
    <dgm:pt modelId="{3F098286-F808-4069-91C7-F57AC8FE8CD6}" type="pres">
      <dgm:prSet presAssocID="{0F0E82F1-28FA-47F9-965F-74E462454278}" presName="accentRepeatNode" presStyleLbl="solidFgAcc1" presStyleIdx="1" presStyleCnt="7"/>
      <dgm:spPr/>
    </dgm:pt>
    <dgm:pt modelId="{AFFCB307-9628-444B-BC72-4C0C2E5456DC}" type="pres">
      <dgm:prSet presAssocID="{32364FBA-8693-4783-A9F8-CA0FE68F440D}" presName="text_3" presStyleLbl="node1" presStyleIdx="2" presStyleCnt="7">
        <dgm:presLayoutVars>
          <dgm:bulletEnabled val="1"/>
        </dgm:presLayoutVars>
      </dgm:prSet>
      <dgm:spPr/>
      <dgm:t>
        <a:bodyPr/>
        <a:lstStyle/>
        <a:p>
          <a:endParaRPr lang="en-US"/>
        </a:p>
      </dgm:t>
    </dgm:pt>
    <dgm:pt modelId="{E9245982-CCBE-41AF-A253-686E75659635}" type="pres">
      <dgm:prSet presAssocID="{32364FBA-8693-4783-A9F8-CA0FE68F440D}" presName="accent_3" presStyleCnt="0"/>
      <dgm:spPr/>
    </dgm:pt>
    <dgm:pt modelId="{3F9CAC55-D096-4D23-AFD8-050364B049F8}" type="pres">
      <dgm:prSet presAssocID="{32364FBA-8693-4783-A9F8-CA0FE68F440D}" presName="accentRepeatNode" presStyleLbl="solidFgAcc1" presStyleIdx="2" presStyleCnt="7"/>
      <dgm:spPr/>
    </dgm:pt>
    <dgm:pt modelId="{A7777FAC-808A-4E32-8312-3C7024588258}" type="pres">
      <dgm:prSet presAssocID="{97AA1C38-5BF9-43A8-A0B4-FF3551E1509D}" presName="text_4" presStyleLbl="node1" presStyleIdx="3" presStyleCnt="7">
        <dgm:presLayoutVars>
          <dgm:bulletEnabled val="1"/>
        </dgm:presLayoutVars>
      </dgm:prSet>
      <dgm:spPr/>
      <dgm:t>
        <a:bodyPr/>
        <a:lstStyle/>
        <a:p>
          <a:endParaRPr lang="en-US"/>
        </a:p>
      </dgm:t>
    </dgm:pt>
    <dgm:pt modelId="{25A76342-92EB-4A21-9553-2759C5C3F12A}" type="pres">
      <dgm:prSet presAssocID="{97AA1C38-5BF9-43A8-A0B4-FF3551E1509D}" presName="accent_4" presStyleCnt="0"/>
      <dgm:spPr/>
    </dgm:pt>
    <dgm:pt modelId="{2C5B8E1B-72C3-4D82-95FF-8C70DF2EE282}" type="pres">
      <dgm:prSet presAssocID="{97AA1C38-5BF9-43A8-A0B4-FF3551E1509D}" presName="accentRepeatNode" presStyleLbl="solidFgAcc1" presStyleIdx="3" presStyleCnt="7"/>
      <dgm:spPr/>
    </dgm:pt>
    <dgm:pt modelId="{F4CBE268-2AE9-4FE3-AE06-7388861181A3}" type="pres">
      <dgm:prSet presAssocID="{F95E806F-5E22-4D01-83FD-AE97C5F8CF7C}" presName="text_5" presStyleLbl="node1" presStyleIdx="4" presStyleCnt="7">
        <dgm:presLayoutVars>
          <dgm:bulletEnabled val="1"/>
        </dgm:presLayoutVars>
      </dgm:prSet>
      <dgm:spPr/>
      <dgm:t>
        <a:bodyPr/>
        <a:lstStyle/>
        <a:p>
          <a:endParaRPr lang="en-US"/>
        </a:p>
      </dgm:t>
    </dgm:pt>
    <dgm:pt modelId="{135EF07A-51B8-4C88-A255-AB6646A496C8}" type="pres">
      <dgm:prSet presAssocID="{F95E806F-5E22-4D01-83FD-AE97C5F8CF7C}" presName="accent_5" presStyleCnt="0"/>
      <dgm:spPr/>
    </dgm:pt>
    <dgm:pt modelId="{692AF9FC-F0BA-4F06-A103-46A605148683}" type="pres">
      <dgm:prSet presAssocID="{F95E806F-5E22-4D01-83FD-AE97C5F8CF7C}" presName="accentRepeatNode" presStyleLbl="solidFgAcc1" presStyleIdx="4" presStyleCnt="7"/>
      <dgm:spPr/>
    </dgm:pt>
    <dgm:pt modelId="{9CCA2EEA-F71E-471E-9CE7-5062B35D7F74}" type="pres">
      <dgm:prSet presAssocID="{A82BED96-0727-49A2-9BAD-C7FD8445F873}" presName="text_6" presStyleLbl="node1" presStyleIdx="5" presStyleCnt="7">
        <dgm:presLayoutVars>
          <dgm:bulletEnabled val="1"/>
        </dgm:presLayoutVars>
      </dgm:prSet>
      <dgm:spPr/>
      <dgm:t>
        <a:bodyPr/>
        <a:lstStyle/>
        <a:p>
          <a:endParaRPr lang="en-US"/>
        </a:p>
      </dgm:t>
    </dgm:pt>
    <dgm:pt modelId="{3EB0A3D4-A5D9-4D72-B714-AAFCBC030B64}" type="pres">
      <dgm:prSet presAssocID="{A82BED96-0727-49A2-9BAD-C7FD8445F873}" presName="accent_6" presStyleCnt="0"/>
      <dgm:spPr/>
    </dgm:pt>
    <dgm:pt modelId="{819E046B-539D-4ECF-9F47-252D2A161837}" type="pres">
      <dgm:prSet presAssocID="{A82BED96-0727-49A2-9BAD-C7FD8445F873}" presName="accentRepeatNode" presStyleLbl="solidFgAcc1" presStyleIdx="5" presStyleCnt="7"/>
      <dgm:spPr/>
    </dgm:pt>
    <dgm:pt modelId="{8204863A-AC14-476F-BB7A-9CCC593637AE}" type="pres">
      <dgm:prSet presAssocID="{7B21AD1D-5705-4E41-9901-3744FD96D23F}" presName="text_7" presStyleLbl="node1" presStyleIdx="6" presStyleCnt="7">
        <dgm:presLayoutVars>
          <dgm:bulletEnabled val="1"/>
        </dgm:presLayoutVars>
      </dgm:prSet>
      <dgm:spPr/>
      <dgm:t>
        <a:bodyPr/>
        <a:lstStyle/>
        <a:p>
          <a:endParaRPr lang="en-US"/>
        </a:p>
      </dgm:t>
    </dgm:pt>
    <dgm:pt modelId="{F1AB1969-038C-4C3F-88CC-B007A188A29D}" type="pres">
      <dgm:prSet presAssocID="{7B21AD1D-5705-4E41-9901-3744FD96D23F}" presName="accent_7" presStyleCnt="0"/>
      <dgm:spPr/>
    </dgm:pt>
    <dgm:pt modelId="{5B4CDCAD-3479-471E-8C7F-3F7A960D31FA}" type="pres">
      <dgm:prSet presAssocID="{7B21AD1D-5705-4E41-9901-3744FD96D23F}" presName="accentRepeatNode" presStyleLbl="solidFgAcc1" presStyleIdx="6" presStyleCnt="7"/>
      <dgm:spPr/>
    </dgm:pt>
  </dgm:ptLst>
  <dgm:cxnLst>
    <dgm:cxn modelId="{F98CCC95-C578-4883-8168-F8141688FFAE}" type="presOf" srcId="{A82BED96-0727-49A2-9BAD-C7FD8445F873}" destId="{9CCA2EEA-F71E-471E-9CE7-5062B35D7F74}" srcOrd="0" destOrd="0" presId="urn:microsoft.com/office/officeart/2008/layout/VerticalCurvedList"/>
    <dgm:cxn modelId="{F26DE78E-4D72-467F-8A68-EA9A846E8FB8}" type="presOf" srcId="{0F0E82F1-28FA-47F9-965F-74E462454278}" destId="{D32B5193-6299-47A5-BB6E-E0FC445BC5BC}" srcOrd="0" destOrd="0" presId="urn:microsoft.com/office/officeart/2008/layout/VerticalCurvedList"/>
    <dgm:cxn modelId="{D133F65D-17DA-4E1D-AED4-4605BD5DB61C}" type="presOf" srcId="{CC94DCAE-3845-4858-844A-CD03AAEA7935}" destId="{8623EA43-5B3F-4EF7-A762-7C34B795568C}" srcOrd="0" destOrd="0" presId="urn:microsoft.com/office/officeart/2008/layout/VerticalCurvedList"/>
    <dgm:cxn modelId="{376F3A51-8839-450F-9C62-CB78F80EF226}" type="presOf" srcId="{F95E806F-5E22-4D01-83FD-AE97C5F8CF7C}" destId="{F4CBE268-2AE9-4FE3-AE06-7388861181A3}" srcOrd="0" destOrd="0" presId="urn:microsoft.com/office/officeart/2008/layout/VerticalCurvedList"/>
    <dgm:cxn modelId="{63519978-9A33-4A93-9538-FBADBAC1A4D3}" type="presOf" srcId="{4259FF1D-2669-467D-A935-B699F8CE3D02}" destId="{DA5D9810-4384-4745-A642-5856BA01DC67}" srcOrd="0" destOrd="0" presId="urn:microsoft.com/office/officeart/2008/layout/VerticalCurvedList"/>
    <dgm:cxn modelId="{494DBBBB-D944-4DC0-8318-969F177499EF}" type="presOf" srcId="{32364FBA-8693-4783-A9F8-CA0FE68F440D}" destId="{AFFCB307-9628-444B-BC72-4C0C2E5456DC}" srcOrd="0" destOrd="0" presId="urn:microsoft.com/office/officeart/2008/layout/VerticalCurvedList"/>
    <dgm:cxn modelId="{1049D0E1-DA18-4D71-8A98-294C80908C60}" srcId="{4259FF1D-2669-467D-A935-B699F8CE3D02}" destId="{F95E806F-5E22-4D01-83FD-AE97C5F8CF7C}" srcOrd="4" destOrd="0" parTransId="{416173E9-B248-45BB-A59A-544119598D6F}" sibTransId="{33DC91BB-C932-4B18-B6E8-08AB65937D46}"/>
    <dgm:cxn modelId="{1DA73885-65BE-414B-BC5D-36C8A8414960}" type="presOf" srcId="{7B21AD1D-5705-4E41-9901-3744FD96D23F}" destId="{8204863A-AC14-476F-BB7A-9CCC593637AE}" srcOrd="0" destOrd="0" presId="urn:microsoft.com/office/officeart/2008/layout/VerticalCurvedList"/>
    <dgm:cxn modelId="{905A9073-3025-4B35-8461-3B8BA8B20088}" srcId="{4259FF1D-2669-467D-A935-B699F8CE3D02}" destId="{32364FBA-8693-4783-A9F8-CA0FE68F440D}" srcOrd="2" destOrd="0" parTransId="{3140BA77-F8AB-4491-8659-74836D4D0FB3}" sibTransId="{1BB1C8DA-2870-4F7F-B0C2-0A7EBA031BCC}"/>
    <dgm:cxn modelId="{6C868AA6-B694-4D69-9F5E-CE83443DB452}" srcId="{4259FF1D-2669-467D-A935-B699F8CE3D02}" destId="{97AA1C38-5BF9-43A8-A0B4-FF3551E1509D}" srcOrd="3" destOrd="0" parTransId="{F3B0181B-8E05-4CDC-BA4A-FB4F158BF640}" sibTransId="{108BBA22-83EA-4495-A2B2-8C9D870BE913}"/>
    <dgm:cxn modelId="{19694980-8479-406D-B121-5B800BB792F2}" type="presOf" srcId="{C13EAC61-BF24-49FE-9B54-03F7DACABFC6}" destId="{D501677A-5317-42CF-BDD4-D07D155EE491}" srcOrd="0" destOrd="0" presId="urn:microsoft.com/office/officeart/2008/layout/VerticalCurvedList"/>
    <dgm:cxn modelId="{67F387F7-73E7-45AD-865E-A3E24A042C53}" type="presOf" srcId="{97AA1C38-5BF9-43A8-A0B4-FF3551E1509D}" destId="{A7777FAC-808A-4E32-8312-3C7024588258}" srcOrd="0" destOrd="0" presId="urn:microsoft.com/office/officeart/2008/layout/VerticalCurvedList"/>
    <dgm:cxn modelId="{D1306260-48F9-4A5C-BDF4-36351880B972}" srcId="{4259FF1D-2669-467D-A935-B699F8CE3D02}" destId="{0F0E82F1-28FA-47F9-965F-74E462454278}" srcOrd="1" destOrd="0" parTransId="{5E834FFB-E717-40CC-9342-741E871FA1E2}" sibTransId="{31B3979B-CB9B-4240-9B2E-2A0873EF74BB}"/>
    <dgm:cxn modelId="{97185E90-2284-434C-92D0-06CEA6061AAC}" srcId="{4259FF1D-2669-467D-A935-B699F8CE3D02}" destId="{CC94DCAE-3845-4858-844A-CD03AAEA7935}" srcOrd="0" destOrd="0" parTransId="{26E091AC-5DFB-4638-B779-AC1A0D7E7489}" sibTransId="{C13EAC61-BF24-49FE-9B54-03F7DACABFC6}"/>
    <dgm:cxn modelId="{C7763D6C-BF74-48DB-B5F2-51C3AEBBA66A}" srcId="{4259FF1D-2669-467D-A935-B699F8CE3D02}" destId="{7B21AD1D-5705-4E41-9901-3744FD96D23F}" srcOrd="6" destOrd="0" parTransId="{45086F2A-4E92-430F-AA47-B56D4CCE05EB}" sibTransId="{F3CC9B0C-7F03-42EE-BB2E-A854A3C56DEF}"/>
    <dgm:cxn modelId="{41D604E9-1A8C-4271-8951-C16F089D0A7C}" srcId="{4259FF1D-2669-467D-A935-B699F8CE3D02}" destId="{A82BED96-0727-49A2-9BAD-C7FD8445F873}" srcOrd="5" destOrd="0" parTransId="{8A7707CD-CDF8-4603-B84C-E139AA294CE4}" sibTransId="{0BD9E1C0-81A4-4A97-902A-62EB985D1925}"/>
    <dgm:cxn modelId="{3553D0CE-010E-4028-B649-A3BB61EFA978}" type="presParOf" srcId="{DA5D9810-4384-4745-A642-5856BA01DC67}" destId="{E4E2AD80-E653-4604-A9CD-C3FD29FBF825}" srcOrd="0" destOrd="0" presId="urn:microsoft.com/office/officeart/2008/layout/VerticalCurvedList"/>
    <dgm:cxn modelId="{DB6AEC1C-9511-4866-80DE-05FE8961720E}" type="presParOf" srcId="{E4E2AD80-E653-4604-A9CD-C3FD29FBF825}" destId="{C8825D74-F1B8-4761-B79E-F2132390A370}" srcOrd="0" destOrd="0" presId="urn:microsoft.com/office/officeart/2008/layout/VerticalCurvedList"/>
    <dgm:cxn modelId="{A975FB48-C989-4CC7-A7B1-BF1E795120AA}" type="presParOf" srcId="{C8825D74-F1B8-4761-B79E-F2132390A370}" destId="{259CE80A-457A-4269-A26B-69C6F24B667D}" srcOrd="0" destOrd="0" presId="urn:microsoft.com/office/officeart/2008/layout/VerticalCurvedList"/>
    <dgm:cxn modelId="{472D2C02-62E1-471D-8513-286161637C05}" type="presParOf" srcId="{C8825D74-F1B8-4761-B79E-F2132390A370}" destId="{D501677A-5317-42CF-BDD4-D07D155EE491}" srcOrd="1" destOrd="0" presId="urn:microsoft.com/office/officeart/2008/layout/VerticalCurvedList"/>
    <dgm:cxn modelId="{BA050A8D-03D4-4182-8029-64DFB6F83C50}" type="presParOf" srcId="{C8825D74-F1B8-4761-B79E-F2132390A370}" destId="{A01CAB6C-B489-4961-876D-2BED1765D7FF}" srcOrd="2" destOrd="0" presId="urn:microsoft.com/office/officeart/2008/layout/VerticalCurvedList"/>
    <dgm:cxn modelId="{746A98E2-2B8A-482B-81F1-E111A4155DB2}" type="presParOf" srcId="{C8825D74-F1B8-4761-B79E-F2132390A370}" destId="{BE42F6F9-D0B5-4DDA-A007-2900CC7E162E}" srcOrd="3" destOrd="0" presId="urn:microsoft.com/office/officeart/2008/layout/VerticalCurvedList"/>
    <dgm:cxn modelId="{72DE7998-BC14-473E-9173-E7E6DE32D93D}" type="presParOf" srcId="{E4E2AD80-E653-4604-A9CD-C3FD29FBF825}" destId="{8623EA43-5B3F-4EF7-A762-7C34B795568C}" srcOrd="1" destOrd="0" presId="urn:microsoft.com/office/officeart/2008/layout/VerticalCurvedList"/>
    <dgm:cxn modelId="{21BD443E-392A-4C5E-9E25-E229031EC941}" type="presParOf" srcId="{E4E2AD80-E653-4604-A9CD-C3FD29FBF825}" destId="{34282490-3039-431A-9CF9-705869AD5C23}" srcOrd="2" destOrd="0" presId="urn:microsoft.com/office/officeart/2008/layout/VerticalCurvedList"/>
    <dgm:cxn modelId="{9DFF9554-B3E8-4E56-BC48-638FA6A46FD7}" type="presParOf" srcId="{34282490-3039-431A-9CF9-705869AD5C23}" destId="{5DBD34D3-B6A8-4379-AE34-6492208D29C4}" srcOrd="0" destOrd="0" presId="urn:microsoft.com/office/officeart/2008/layout/VerticalCurvedList"/>
    <dgm:cxn modelId="{16690E2A-C4CA-4C48-BF82-276CDE361EE4}" type="presParOf" srcId="{E4E2AD80-E653-4604-A9CD-C3FD29FBF825}" destId="{D32B5193-6299-47A5-BB6E-E0FC445BC5BC}" srcOrd="3" destOrd="0" presId="urn:microsoft.com/office/officeart/2008/layout/VerticalCurvedList"/>
    <dgm:cxn modelId="{0E1F1EF7-3CBD-428B-B6B4-3480EA6CC3A0}" type="presParOf" srcId="{E4E2AD80-E653-4604-A9CD-C3FD29FBF825}" destId="{B91C0A9E-3DF5-4E03-8FA7-44DFB997E1F5}" srcOrd="4" destOrd="0" presId="urn:microsoft.com/office/officeart/2008/layout/VerticalCurvedList"/>
    <dgm:cxn modelId="{0D460FEA-1A75-4586-A9F3-8B17F03D4D65}" type="presParOf" srcId="{B91C0A9E-3DF5-4E03-8FA7-44DFB997E1F5}" destId="{3F098286-F808-4069-91C7-F57AC8FE8CD6}" srcOrd="0" destOrd="0" presId="urn:microsoft.com/office/officeart/2008/layout/VerticalCurvedList"/>
    <dgm:cxn modelId="{AA43755A-768C-4EBC-AB3D-49B3AAC1BBDD}" type="presParOf" srcId="{E4E2AD80-E653-4604-A9CD-C3FD29FBF825}" destId="{AFFCB307-9628-444B-BC72-4C0C2E5456DC}" srcOrd="5" destOrd="0" presId="urn:microsoft.com/office/officeart/2008/layout/VerticalCurvedList"/>
    <dgm:cxn modelId="{03E5DFAC-EEF1-41D4-A25B-7E8DB88F18EA}" type="presParOf" srcId="{E4E2AD80-E653-4604-A9CD-C3FD29FBF825}" destId="{E9245982-CCBE-41AF-A253-686E75659635}" srcOrd="6" destOrd="0" presId="urn:microsoft.com/office/officeart/2008/layout/VerticalCurvedList"/>
    <dgm:cxn modelId="{10813CFD-537B-4A7C-96B4-F0F20A2600D5}" type="presParOf" srcId="{E9245982-CCBE-41AF-A253-686E75659635}" destId="{3F9CAC55-D096-4D23-AFD8-050364B049F8}" srcOrd="0" destOrd="0" presId="urn:microsoft.com/office/officeart/2008/layout/VerticalCurvedList"/>
    <dgm:cxn modelId="{B128FDC4-F5CC-44D4-A73E-3EF366B511B9}" type="presParOf" srcId="{E4E2AD80-E653-4604-A9CD-C3FD29FBF825}" destId="{A7777FAC-808A-4E32-8312-3C7024588258}" srcOrd="7" destOrd="0" presId="urn:microsoft.com/office/officeart/2008/layout/VerticalCurvedList"/>
    <dgm:cxn modelId="{76AD6878-32A0-4D8C-8DBF-1B17DE269258}" type="presParOf" srcId="{E4E2AD80-E653-4604-A9CD-C3FD29FBF825}" destId="{25A76342-92EB-4A21-9553-2759C5C3F12A}" srcOrd="8" destOrd="0" presId="urn:microsoft.com/office/officeart/2008/layout/VerticalCurvedList"/>
    <dgm:cxn modelId="{6E9E28F8-B56C-40CF-A355-629C1B23BD1F}" type="presParOf" srcId="{25A76342-92EB-4A21-9553-2759C5C3F12A}" destId="{2C5B8E1B-72C3-4D82-95FF-8C70DF2EE282}" srcOrd="0" destOrd="0" presId="urn:microsoft.com/office/officeart/2008/layout/VerticalCurvedList"/>
    <dgm:cxn modelId="{744214FB-694D-460F-8396-857DD1154291}" type="presParOf" srcId="{E4E2AD80-E653-4604-A9CD-C3FD29FBF825}" destId="{F4CBE268-2AE9-4FE3-AE06-7388861181A3}" srcOrd="9" destOrd="0" presId="urn:microsoft.com/office/officeart/2008/layout/VerticalCurvedList"/>
    <dgm:cxn modelId="{FF5E8463-F96F-40CE-9531-AEBF6540E217}" type="presParOf" srcId="{E4E2AD80-E653-4604-A9CD-C3FD29FBF825}" destId="{135EF07A-51B8-4C88-A255-AB6646A496C8}" srcOrd="10" destOrd="0" presId="urn:microsoft.com/office/officeart/2008/layout/VerticalCurvedList"/>
    <dgm:cxn modelId="{16FE0939-EA90-41F6-8CD5-2551C7FF7499}" type="presParOf" srcId="{135EF07A-51B8-4C88-A255-AB6646A496C8}" destId="{692AF9FC-F0BA-4F06-A103-46A605148683}" srcOrd="0" destOrd="0" presId="urn:microsoft.com/office/officeart/2008/layout/VerticalCurvedList"/>
    <dgm:cxn modelId="{58AE054D-5347-49B4-9A20-ABAB58D26942}" type="presParOf" srcId="{E4E2AD80-E653-4604-A9CD-C3FD29FBF825}" destId="{9CCA2EEA-F71E-471E-9CE7-5062B35D7F74}" srcOrd="11" destOrd="0" presId="urn:microsoft.com/office/officeart/2008/layout/VerticalCurvedList"/>
    <dgm:cxn modelId="{1D5AF3A1-4872-4FC5-8E78-CAABF5677C69}" type="presParOf" srcId="{E4E2AD80-E653-4604-A9CD-C3FD29FBF825}" destId="{3EB0A3D4-A5D9-4D72-B714-AAFCBC030B64}" srcOrd="12" destOrd="0" presId="urn:microsoft.com/office/officeart/2008/layout/VerticalCurvedList"/>
    <dgm:cxn modelId="{F20836BF-FB7E-4582-AA51-D5D414912627}" type="presParOf" srcId="{3EB0A3D4-A5D9-4D72-B714-AAFCBC030B64}" destId="{819E046B-539D-4ECF-9F47-252D2A161837}" srcOrd="0" destOrd="0" presId="urn:microsoft.com/office/officeart/2008/layout/VerticalCurvedList"/>
    <dgm:cxn modelId="{2A59B8B1-199E-4F98-8C87-30A36592F3DB}" type="presParOf" srcId="{E4E2AD80-E653-4604-A9CD-C3FD29FBF825}" destId="{8204863A-AC14-476F-BB7A-9CCC593637AE}" srcOrd="13" destOrd="0" presId="urn:microsoft.com/office/officeart/2008/layout/VerticalCurvedList"/>
    <dgm:cxn modelId="{234B8040-DFF9-45D8-82A9-F6AD8A7AD9FB}" type="presParOf" srcId="{E4E2AD80-E653-4604-A9CD-C3FD29FBF825}" destId="{F1AB1969-038C-4C3F-88CC-B007A188A29D}" srcOrd="14" destOrd="0" presId="urn:microsoft.com/office/officeart/2008/layout/VerticalCurvedList"/>
    <dgm:cxn modelId="{CD6A93A2-CBBE-4182-8B5D-C8D3BE943546}" type="presParOf" srcId="{F1AB1969-038C-4C3F-88CC-B007A188A29D}" destId="{5B4CDCAD-3479-471E-8C7F-3F7A960D31FA}" srcOrd="0" destOrd="0" presId="urn:microsoft.com/office/officeart/2008/layout/VerticalCurvedList"/>
  </dgm:cxnLst>
  <dgm:bg/>
  <dgm:whole/>
</dgm:dataModel>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CB892-4921-4079-9030-C56E34863AF8}" type="datetimeFigureOut">
              <a:rPr lang="en-US" smtClean="0"/>
              <a:pPr/>
              <a:t>5/17/2021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BF859F-28F3-49FF-9A3B-BD890C859C9C}" type="slidenum">
              <a:rPr lang="en-US" smtClean="0"/>
              <a:pPr/>
              <a:t>‹#›</a:t>
            </a:fld>
            <a:endParaRPr lang="en-US"/>
          </a:p>
        </p:txBody>
      </p:sp>
    </p:spTree>
    <p:extLst>
      <p:ext uri="{BB962C8B-B14F-4D97-AF65-F5344CB8AC3E}">
        <p14:creationId xmlns="" xmlns:p14="http://schemas.microsoft.com/office/powerpoint/2010/main" val="4282572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938355-E77B-450E-BE40-BA217267A602}" type="datetimeFigureOut">
              <a:rPr lang="en-US" smtClean="0"/>
              <a:pPr/>
              <a:t>5/17/2021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A4BF5-14D2-48FE-A81E-15FC521F31B6}" type="slidenum">
              <a:rPr lang="en-US" smtClean="0"/>
              <a:pPr/>
              <a:t>‹#›</a:t>
            </a:fld>
            <a:endParaRPr lang="en-US"/>
          </a:p>
        </p:txBody>
      </p:sp>
    </p:spTree>
    <p:extLst>
      <p:ext uri="{BB962C8B-B14F-4D97-AF65-F5344CB8AC3E}">
        <p14:creationId xmlns="" xmlns:p14="http://schemas.microsoft.com/office/powerpoint/2010/main" val="366288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a:t>
            </a:fld>
            <a:endParaRPr lang="en-US"/>
          </a:p>
        </p:txBody>
      </p:sp>
    </p:spTree>
    <p:extLst>
      <p:ext uri="{BB962C8B-B14F-4D97-AF65-F5344CB8AC3E}">
        <p14:creationId xmlns="" xmlns:p14="http://schemas.microsoft.com/office/powerpoint/2010/main" val="199873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21</a:t>
            </a:fld>
            <a:endParaRPr lang="en-US"/>
          </a:p>
        </p:txBody>
      </p:sp>
    </p:spTree>
    <p:extLst>
      <p:ext uri="{BB962C8B-B14F-4D97-AF65-F5344CB8AC3E}">
        <p14:creationId xmlns="" xmlns:p14="http://schemas.microsoft.com/office/powerpoint/2010/main" val="63844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22</a:t>
            </a:fld>
            <a:endParaRPr lang="en-US"/>
          </a:p>
        </p:txBody>
      </p:sp>
    </p:spTree>
    <p:extLst>
      <p:ext uri="{BB962C8B-B14F-4D97-AF65-F5344CB8AC3E}">
        <p14:creationId xmlns="" xmlns:p14="http://schemas.microsoft.com/office/powerpoint/2010/main" val="151702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23</a:t>
            </a:fld>
            <a:endParaRPr lang="en-US"/>
          </a:p>
        </p:txBody>
      </p:sp>
    </p:spTree>
    <p:extLst>
      <p:ext uri="{BB962C8B-B14F-4D97-AF65-F5344CB8AC3E}">
        <p14:creationId xmlns="" xmlns:p14="http://schemas.microsoft.com/office/powerpoint/2010/main" val="2907692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24</a:t>
            </a:fld>
            <a:endParaRPr lang="en-US"/>
          </a:p>
        </p:txBody>
      </p:sp>
    </p:spTree>
    <p:extLst>
      <p:ext uri="{BB962C8B-B14F-4D97-AF65-F5344CB8AC3E}">
        <p14:creationId xmlns="" xmlns:p14="http://schemas.microsoft.com/office/powerpoint/2010/main" val="247801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25</a:t>
            </a:fld>
            <a:endParaRPr lang="en-US"/>
          </a:p>
        </p:txBody>
      </p:sp>
    </p:spTree>
    <p:extLst>
      <p:ext uri="{BB962C8B-B14F-4D97-AF65-F5344CB8AC3E}">
        <p14:creationId xmlns="" xmlns:p14="http://schemas.microsoft.com/office/powerpoint/2010/main" val="62743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26</a:t>
            </a:fld>
            <a:endParaRPr lang="en-US"/>
          </a:p>
        </p:txBody>
      </p:sp>
    </p:spTree>
    <p:extLst>
      <p:ext uri="{BB962C8B-B14F-4D97-AF65-F5344CB8AC3E}">
        <p14:creationId xmlns="" xmlns:p14="http://schemas.microsoft.com/office/powerpoint/2010/main" val="235630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27</a:t>
            </a:fld>
            <a:endParaRPr lang="en-US"/>
          </a:p>
        </p:txBody>
      </p:sp>
    </p:spTree>
    <p:extLst>
      <p:ext uri="{BB962C8B-B14F-4D97-AF65-F5344CB8AC3E}">
        <p14:creationId xmlns="" xmlns:p14="http://schemas.microsoft.com/office/powerpoint/2010/main" val="424073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28</a:t>
            </a:fld>
            <a:endParaRPr lang="en-US"/>
          </a:p>
        </p:txBody>
      </p:sp>
    </p:spTree>
    <p:extLst>
      <p:ext uri="{BB962C8B-B14F-4D97-AF65-F5344CB8AC3E}">
        <p14:creationId xmlns="" xmlns:p14="http://schemas.microsoft.com/office/powerpoint/2010/main" val="9688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29</a:t>
            </a:fld>
            <a:endParaRPr lang="en-US"/>
          </a:p>
        </p:txBody>
      </p:sp>
    </p:spTree>
    <p:extLst>
      <p:ext uri="{BB962C8B-B14F-4D97-AF65-F5344CB8AC3E}">
        <p14:creationId xmlns="" xmlns:p14="http://schemas.microsoft.com/office/powerpoint/2010/main" val="273182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30</a:t>
            </a:fld>
            <a:endParaRPr lang="en-US"/>
          </a:p>
        </p:txBody>
      </p:sp>
    </p:spTree>
    <p:extLst>
      <p:ext uri="{BB962C8B-B14F-4D97-AF65-F5344CB8AC3E}">
        <p14:creationId xmlns="" xmlns:p14="http://schemas.microsoft.com/office/powerpoint/2010/main" val="161042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10</a:t>
            </a:fld>
            <a:endParaRPr lang="en-US"/>
          </a:p>
        </p:txBody>
      </p:sp>
    </p:spTree>
    <p:extLst>
      <p:ext uri="{BB962C8B-B14F-4D97-AF65-F5344CB8AC3E}">
        <p14:creationId xmlns="" xmlns:p14="http://schemas.microsoft.com/office/powerpoint/2010/main" val="2149869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31</a:t>
            </a:fld>
            <a:endParaRPr lang="en-US"/>
          </a:p>
        </p:txBody>
      </p:sp>
    </p:spTree>
    <p:extLst>
      <p:ext uri="{BB962C8B-B14F-4D97-AF65-F5344CB8AC3E}">
        <p14:creationId xmlns="" xmlns:p14="http://schemas.microsoft.com/office/powerpoint/2010/main" val="120421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32</a:t>
            </a:fld>
            <a:endParaRPr lang="en-US"/>
          </a:p>
        </p:txBody>
      </p:sp>
    </p:spTree>
    <p:extLst>
      <p:ext uri="{BB962C8B-B14F-4D97-AF65-F5344CB8AC3E}">
        <p14:creationId xmlns="" xmlns:p14="http://schemas.microsoft.com/office/powerpoint/2010/main" val="263197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33</a:t>
            </a:fld>
            <a:endParaRPr lang="en-US"/>
          </a:p>
        </p:txBody>
      </p:sp>
    </p:spTree>
    <p:extLst>
      <p:ext uri="{BB962C8B-B14F-4D97-AF65-F5344CB8AC3E}">
        <p14:creationId xmlns="" xmlns:p14="http://schemas.microsoft.com/office/powerpoint/2010/main" val="260175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34</a:t>
            </a:fld>
            <a:endParaRPr lang="en-US"/>
          </a:p>
        </p:txBody>
      </p:sp>
    </p:spTree>
    <p:extLst>
      <p:ext uri="{BB962C8B-B14F-4D97-AF65-F5344CB8AC3E}">
        <p14:creationId xmlns="" xmlns:p14="http://schemas.microsoft.com/office/powerpoint/2010/main" val="61906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35</a:t>
            </a:fld>
            <a:endParaRPr lang="en-US"/>
          </a:p>
        </p:txBody>
      </p:sp>
    </p:spTree>
    <p:extLst>
      <p:ext uri="{BB962C8B-B14F-4D97-AF65-F5344CB8AC3E}">
        <p14:creationId xmlns="" xmlns:p14="http://schemas.microsoft.com/office/powerpoint/2010/main" val="2091949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36</a:t>
            </a:fld>
            <a:endParaRPr lang="en-US"/>
          </a:p>
        </p:txBody>
      </p:sp>
    </p:spTree>
    <p:extLst>
      <p:ext uri="{BB962C8B-B14F-4D97-AF65-F5344CB8AC3E}">
        <p14:creationId xmlns="" xmlns:p14="http://schemas.microsoft.com/office/powerpoint/2010/main" val="1411258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37</a:t>
            </a:fld>
            <a:endParaRPr lang="en-US"/>
          </a:p>
        </p:txBody>
      </p:sp>
    </p:spTree>
    <p:extLst>
      <p:ext uri="{BB962C8B-B14F-4D97-AF65-F5344CB8AC3E}">
        <p14:creationId xmlns="" xmlns:p14="http://schemas.microsoft.com/office/powerpoint/2010/main" val="2454585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38</a:t>
            </a:fld>
            <a:endParaRPr lang="en-US"/>
          </a:p>
        </p:txBody>
      </p:sp>
    </p:spTree>
    <p:extLst>
      <p:ext uri="{BB962C8B-B14F-4D97-AF65-F5344CB8AC3E}">
        <p14:creationId xmlns="" xmlns:p14="http://schemas.microsoft.com/office/powerpoint/2010/main" val="2941755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39</a:t>
            </a:fld>
            <a:endParaRPr lang="en-US"/>
          </a:p>
        </p:txBody>
      </p:sp>
    </p:spTree>
    <p:extLst>
      <p:ext uri="{BB962C8B-B14F-4D97-AF65-F5344CB8AC3E}">
        <p14:creationId xmlns="" xmlns:p14="http://schemas.microsoft.com/office/powerpoint/2010/main" val="8490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11</a:t>
            </a:fld>
            <a:endParaRPr lang="en-US"/>
          </a:p>
        </p:txBody>
      </p:sp>
    </p:spTree>
    <p:extLst>
      <p:ext uri="{BB962C8B-B14F-4D97-AF65-F5344CB8AC3E}">
        <p14:creationId xmlns="" xmlns:p14="http://schemas.microsoft.com/office/powerpoint/2010/main" val="427551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15</a:t>
            </a:fld>
            <a:endParaRPr lang="en-US"/>
          </a:p>
        </p:txBody>
      </p:sp>
    </p:spTree>
    <p:extLst>
      <p:ext uri="{BB962C8B-B14F-4D97-AF65-F5344CB8AC3E}">
        <p14:creationId xmlns="" xmlns:p14="http://schemas.microsoft.com/office/powerpoint/2010/main" val="199873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16</a:t>
            </a:fld>
            <a:endParaRPr lang="en-US"/>
          </a:p>
        </p:txBody>
      </p:sp>
    </p:spTree>
    <p:extLst>
      <p:ext uri="{BB962C8B-B14F-4D97-AF65-F5344CB8AC3E}">
        <p14:creationId xmlns="" xmlns:p14="http://schemas.microsoft.com/office/powerpoint/2010/main" val="164072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17</a:t>
            </a:fld>
            <a:endParaRPr lang="en-US"/>
          </a:p>
        </p:txBody>
      </p:sp>
    </p:spTree>
    <p:extLst>
      <p:ext uri="{BB962C8B-B14F-4D97-AF65-F5344CB8AC3E}">
        <p14:creationId xmlns="" xmlns:p14="http://schemas.microsoft.com/office/powerpoint/2010/main" val="1789549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18</a:t>
            </a:fld>
            <a:endParaRPr lang="en-US"/>
          </a:p>
        </p:txBody>
      </p:sp>
    </p:spTree>
    <p:extLst>
      <p:ext uri="{BB962C8B-B14F-4D97-AF65-F5344CB8AC3E}">
        <p14:creationId xmlns="" xmlns:p14="http://schemas.microsoft.com/office/powerpoint/2010/main" val="172979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19</a:t>
            </a:fld>
            <a:endParaRPr lang="en-US"/>
          </a:p>
        </p:txBody>
      </p:sp>
    </p:spTree>
    <p:extLst>
      <p:ext uri="{BB962C8B-B14F-4D97-AF65-F5344CB8AC3E}">
        <p14:creationId xmlns="" xmlns:p14="http://schemas.microsoft.com/office/powerpoint/2010/main" val="288954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3A4BF5-14D2-48FE-A81E-15FC521F31B6}" type="slidenum">
              <a:rPr lang="en-US" smtClean="0"/>
              <a:pPr/>
              <a:t>20</a:t>
            </a:fld>
            <a:endParaRPr lang="en-US"/>
          </a:p>
        </p:txBody>
      </p:sp>
    </p:spTree>
    <p:extLst>
      <p:ext uri="{BB962C8B-B14F-4D97-AF65-F5344CB8AC3E}">
        <p14:creationId xmlns="" xmlns:p14="http://schemas.microsoft.com/office/powerpoint/2010/main" val="364382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7/30/2017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7/30/2017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7/30/2017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7/30/2017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7/30/2017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7/30/2017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7/30/2017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7/30/2017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7/30/2017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7/30/2017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7/30/2017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7/30/2017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roperty mortgag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209800" y="4959061"/>
            <a:ext cx="4648200" cy="1015663"/>
          </a:xfrm>
          <a:prstGeom prst="rect">
            <a:avLst/>
          </a:prstGeom>
          <a:noFill/>
        </p:spPr>
        <p:txBody>
          <a:bodyPr wrap="square" rtlCol="0">
            <a:spAutoFit/>
          </a:bodyPr>
          <a:lstStyle/>
          <a:p>
            <a:pPr algn="ctr"/>
            <a:r>
              <a:rPr lang="en-US" sz="2800" b="1" dirty="0" smtClean="0">
                <a:solidFill>
                  <a:srgbClr val="003399"/>
                </a:solidFill>
              </a:rPr>
              <a:t>Dr. </a:t>
            </a:r>
            <a:r>
              <a:rPr lang="en-US" sz="2800" b="1" dirty="0" err="1" smtClean="0">
                <a:solidFill>
                  <a:srgbClr val="003399"/>
                </a:solidFill>
              </a:rPr>
              <a:t>Kalpeshkumar</a:t>
            </a:r>
            <a:r>
              <a:rPr lang="en-US" sz="2800" b="1" dirty="0" smtClean="0">
                <a:solidFill>
                  <a:srgbClr val="003399"/>
                </a:solidFill>
              </a:rPr>
              <a:t> L Gupta</a:t>
            </a:r>
          </a:p>
          <a:p>
            <a:pPr algn="ctr"/>
            <a:r>
              <a:rPr lang="en-US" sz="1600" dirty="0" smtClean="0">
                <a:solidFill>
                  <a:srgbClr val="003399"/>
                </a:solidFill>
              </a:rPr>
              <a:t>Associate Professor of Law</a:t>
            </a:r>
          </a:p>
          <a:p>
            <a:pPr algn="ctr"/>
            <a:r>
              <a:rPr lang="en-US" sz="1600" dirty="0" err="1" smtClean="0">
                <a:solidFill>
                  <a:srgbClr val="003399"/>
                </a:solidFill>
              </a:rPr>
              <a:t>Parul</a:t>
            </a:r>
            <a:r>
              <a:rPr lang="en-US" sz="1600" dirty="0" smtClean="0">
                <a:solidFill>
                  <a:srgbClr val="003399"/>
                </a:solidFill>
              </a:rPr>
              <a:t> University, </a:t>
            </a:r>
            <a:r>
              <a:rPr lang="en-US" sz="1600" dirty="0" err="1" smtClean="0">
                <a:solidFill>
                  <a:srgbClr val="003399"/>
                </a:solidFill>
              </a:rPr>
              <a:t>Vadodara</a:t>
            </a:r>
            <a:endParaRPr lang="en-US" sz="1600" dirty="0">
              <a:solidFill>
                <a:srgbClr val="003399"/>
              </a:solidFill>
            </a:endParaRPr>
          </a:p>
        </p:txBody>
      </p:sp>
      <p:sp>
        <p:nvSpPr>
          <p:cNvPr id="8" name="TextBox 7"/>
          <p:cNvSpPr txBox="1"/>
          <p:nvPr/>
        </p:nvSpPr>
        <p:spPr>
          <a:xfrm>
            <a:off x="3352800" y="5975350"/>
            <a:ext cx="2362200" cy="381000"/>
          </a:xfrm>
          <a:prstGeom prst="rect">
            <a:avLst/>
          </a:prstGeom>
          <a:noFill/>
        </p:spPr>
        <p:txBody>
          <a:bodyPr wrap="square" rtlCol="0">
            <a:spAutoFit/>
          </a:bodyPr>
          <a:lstStyle/>
          <a:p>
            <a:pPr algn="ctr"/>
            <a:r>
              <a:rPr lang="en-US" b="1" dirty="0" smtClean="0">
                <a:solidFill>
                  <a:srgbClr val="003399"/>
                </a:solidFill>
              </a:rPr>
              <a:t>May 17, 2021</a:t>
            </a:r>
            <a:endParaRPr lang="en-US" b="1" dirty="0">
              <a:solidFill>
                <a:srgbClr val="003399"/>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a:t>
            </a:fld>
            <a:endParaRPr lang="en-US" dirty="0"/>
          </a:p>
        </p:txBody>
      </p:sp>
      <p:sp>
        <p:nvSpPr>
          <p:cNvPr id="11" name="TextBox 10"/>
          <p:cNvSpPr txBox="1"/>
          <p:nvPr/>
        </p:nvSpPr>
        <p:spPr>
          <a:xfrm>
            <a:off x="997383" y="762000"/>
            <a:ext cx="7187334" cy="1323439"/>
          </a:xfrm>
          <a:prstGeom prst="rect">
            <a:avLst/>
          </a:prstGeom>
          <a:noFill/>
        </p:spPr>
        <p:txBody>
          <a:bodyPr wrap="square" rtlCol="0">
            <a:spAutoFit/>
          </a:bodyPr>
          <a:lstStyle/>
          <a:p>
            <a:pPr algn="ctr"/>
            <a:r>
              <a:rPr lang="en-US" sz="4000" b="1" dirty="0" smtClean="0">
                <a:solidFill>
                  <a:srgbClr val="003399"/>
                </a:solidFill>
              </a:rPr>
              <a:t>Legal Aid in India:                        Issues &amp; Challenges</a:t>
            </a:r>
            <a:endParaRPr lang="en-US" sz="4000" b="1" dirty="0">
              <a:solidFill>
                <a:srgbClr val="003399"/>
              </a:solidFill>
            </a:endParaRPr>
          </a:p>
        </p:txBody>
      </p:sp>
      <p:sp>
        <p:nvSpPr>
          <p:cNvPr id="21" name="Rectangle 20"/>
          <p:cNvSpPr/>
          <p:nvPr/>
        </p:nvSpPr>
        <p:spPr>
          <a:xfrm>
            <a:off x="0" y="136525"/>
            <a:ext cx="9182100" cy="244475"/>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 y="6477000"/>
            <a:ext cx="9182100" cy="244475"/>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TEMP.LAPTOP-65OKJNAG.001\Desktop\PU-Logo-1.png"/>
          <p:cNvPicPr>
            <a:picLocks noChangeAspect="1" noChangeArrowheads="1"/>
          </p:cNvPicPr>
          <p:nvPr/>
        </p:nvPicPr>
        <p:blipFill>
          <a:blip r:embed="rId2"/>
          <a:srcRect/>
          <a:stretch>
            <a:fillRect/>
          </a:stretch>
        </p:blipFill>
        <p:spPr bwMode="auto">
          <a:xfrm>
            <a:off x="2971800" y="4038600"/>
            <a:ext cx="3163019" cy="838200"/>
          </a:xfrm>
          <a:prstGeom prst="rect">
            <a:avLst/>
          </a:prstGeom>
          <a:noFill/>
        </p:spPr>
      </p:pic>
      <p:sp>
        <p:nvSpPr>
          <p:cNvPr id="10" name="TextBox 9"/>
          <p:cNvSpPr txBox="1"/>
          <p:nvPr/>
        </p:nvSpPr>
        <p:spPr>
          <a:xfrm>
            <a:off x="1219200" y="2507159"/>
            <a:ext cx="6629400" cy="769441"/>
          </a:xfrm>
          <a:prstGeom prst="rect">
            <a:avLst/>
          </a:prstGeom>
          <a:noFill/>
        </p:spPr>
        <p:txBody>
          <a:bodyPr wrap="square" rtlCol="0">
            <a:spAutoFit/>
          </a:bodyPr>
          <a:lstStyle/>
          <a:p>
            <a:pPr algn="ctr"/>
            <a:r>
              <a:rPr lang="en-US" sz="2200" b="1" dirty="0" smtClean="0">
                <a:solidFill>
                  <a:srgbClr val="003399"/>
                </a:solidFill>
              </a:rPr>
              <a:t>Webinar </a:t>
            </a:r>
            <a:r>
              <a:rPr lang="en-US" sz="2200" b="1" dirty="0" err="1" smtClean="0">
                <a:solidFill>
                  <a:srgbClr val="003399"/>
                </a:solidFill>
              </a:rPr>
              <a:t>Organised</a:t>
            </a:r>
            <a:r>
              <a:rPr lang="en-US" sz="2200" b="1" dirty="0" smtClean="0">
                <a:solidFill>
                  <a:srgbClr val="003399"/>
                </a:solidFill>
              </a:rPr>
              <a:t> by</a:t>
            </a:r>
          </a:p>
          <a:p>
            <a:pPr algn="ctr"/>
            <a:r>
              <a:rPr lang="en-US" sz="2200" b="1" dirty="0" smtClean="0">
                <a:solidFill>
                  <a:srgbClr val="003399"/>
                </a:solidFill>
              </a:rPr>
              <a:t>Sabarmati University, </a:t>
            </a:r>
            <a:r>
              <a:rPr lang="en-US" sz="2200" b="1" dirty="0" err="1" smtClean="0">
                <a:solidFill>
                  <a:srgbClr val="003399"/>
                </a:solidFill>
              </a:rPr>
              <a:t>Ahmedabad</a:t>
            </a:r>
            <a:endParaRPr lang="en-US" sz="2200" dirty="0">
              <a:solidFill>
                <a:srgbClr val="003399"/>
              </a:solidFill>
            </a:endParaRPr>
          </a:p>
        </p:txBody>
      </p:sp>
    </p:spTree>
    <p:extLst>
      <p:ext uri="{BB962C8B-B14F-4D97-AF65-F5344CB8AC3E}">
        <p14:creationId xmlns="" xmlns:p14="http://schemas.microsoft.com/office/powerpoint/2010/main" val="3045118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
        <p:nvSpPr>
          <p:cNvPr id="3" name="Rectangle 2"/>
          <p:cNvSpPr/>
          <p:nvPr/>
        </p:nvSpPr>
        <p:spPr>
          <a:xfrm>
            <a:off x="884321" y="3276600"/>
            <a:ext cx="7433805" cy="2308324"/>
          </a:xfrm>
          <a:prstGeom prst="rect">
            <a:avLst/>
          </a:prstGeom>
        </p:spPr>
        <p:txBody>
          <a:bodyPr wrap="square">
            <a:spAutoFit/>
          </a:bodyPr>
          <a:lstStyle/>
          <a:p>
            <a:pPr algn="just"/>
            <a:r>
              <a:rPr lang="en-US" b="1" dirty="0" smtClean="0">
                <a:latin typeface="Garamond" panose="02020404030301010803" pitchFamily="18" charset="0"/>
              </a:rPr>
              <a:t>Rule 11</a:t>
            </a:r>
            <a:r>
              <a:rPr lang="en-US" b="1" dirty="0">
                <a:latin typeface="Garamond" panose="02020404030301010803" pitchFamily="18" charset="0"/>
              </a:rPr>
              <a:t>. </a:t>
            </a:r>
            <a:r>
              <a:rPr lang="en-US" b="1" dirty="0" smtClean="0">
                <a:latin typeface="Garamond" panose="02020404030301010803" pitchFamily="18" charset="0"/>
              </a:rPr>
              <a:t>Legal </a:t>
            </a:r>
            <a:r>
              <a:rPr lang="en-US" b="1" dirty="0">
                <a:latin typeface="Garamond" panose="02020404030301010803" pitchFamily="18" charset="0"/>
              </a:rPr>
              <a:t>Aid Centre: </a:t>
            </a:r>
            <a:endParaRPr lang="en-US" b="1" dirty="0" smtClean="0">
              <a:latin typeface="Garamond" panose="02020404030301010803" pitchFamily="18" charset="0"/>
            </a:endParaRPr>
          </a:p>
          <a:p>
            <a:pPr algn="just"/>
            <a:endParaRPr lang="en-US" dirty="0">
              <a:latin typeface="Garamond" panose="02020404030301010803" pitchFamily="18" charset="0"/>
            </a:endParaRPr>
          </a:p>
          <a:p>
            <a:pPr algn="just"/>
            <a:r>
              <a:rPr lang="en-US" dirty="0" smtClean="0">
                <a:latin typeface="Garamond" panose="02020404030301010803" pitchFamily="18" charset="0"/>
              </a:rPr>
              <a:t>Each </a:t>
            </a:r>
            <a:r>
              <a:rPr lang="en-US" dirty="0">
                <a:latin typeface="Garamond" panose="02020404030301010803" pitchFamily="18" charset="0"/>
              </a:rPr>
              <a:t>institution shall establish and run a Legal Aid Clinic under the supervision of a Senior Faculty Member who may administer the Clinic run by the Final year students of the Institution in cooperation with the Legal Aid Authorities with list of voluntary lawyers and other Non-Government Organizations engaged in this regard in the locality generally from which the student community of the Institution, hail from.</a:t>
            </a:r>
          </a:p>
        </p:txBody>
      </p:sp>
      <p:sp>
        <p:nvSpPr>
          <p:cNvPr id="5" name="Rectangle 4"/>
          <p:cNvSpPr/>
          <p:nvPr/>
        </p:nvSpPr>
        <p:spPr>
          <a:xfrm>
            <a:off x="859205" y="2812944"/>
            <a:ext cx="3679020" cy="400110"/>
          </a:xfrm>
          <a:prstGeom prst="rect">
            <a:avLst/>
          </a:prstGeom>
        </p:spPr>
        <p:txBody>
          <a:bodyPr wrap="none">
            <a:spAutoFit/>
          </a:bodyPr>
          <a:lstStyle/>
          <a:p>
            <a:r>
              <a:rPr lang="en-US" sz="2000" b="1" dirty="0">
                <a:latin typeface="Garamond" panose="02020404030301010803" pitchFamily="18" charset="0"/>
              </a:rPr>
              <a:t>Rules of Legal Education - 2008</a:t>
            </a:r>
          </a:p>
        </p:txBody>
      </p:sp>
      <p:sp>
        <p:nvSpPr>
          <p:cNvPr id="6" name="Rectangle 5"/>
          <p:cNvSpPr/>
          <p:nvPr/>
        </p:nvSpPr>
        <p:spPr>
          <a:xfrm>
            <a:off x="830852" y="1295400"/>
            <a:ext cx="7627348" cy="923330"/>
          </a:xfrm>
          <a:prstGeom prst="rect">
            <a:avLst/>
          </a:prstGeom>
        </p:spPr>
        <p:txBody>
          <a:bodyPr wrap="square">
            <a:spAutoFit/>
          </a:bodyPr>
          <a:lstStyle/>
          <a:p>
            <a:r>
              <a:rPr lang="en-US" dirty="0" smtClean="0">
                <a:latin typeface="Garamond" panose="02020404030301010803" pitchFamily="18" charset="0"/>
              </a:rPr>
              <a:t>In </a:t>
            </a:r>
            <a:r>
              <a:rPr lang="en-US" dirty="0">
                <a:latin typeface="Garamond" panose="02020404030301010803" pitchFamily="18" charset="0"/>
              </a:rPr>
              <a:t>1997 that the Bar Council of India (BCI) made Legal Aid a compulsory practical paper to be taught in law colleges all over the country</a:t>
            </a:r>
          </a:p>
          <a:p>
            <a:endParaRPr lang="en-US" dirty="0">
              <a:latin typeface="Garamond" panose="02020404030301010803" pitchFamily="18" charset="0"/>
            </a:endParaRPr>
          </a:p>
        </p:txBody>
      </p:sp>
      <p:sp>
        <p:nvSpPr>
          <p:cNvPr id="10" name="Rectangle 9"/>
          <p:cNvSpPr/>
          <p:nvPr/>
        </p:nvSpPr>
        <p:spPr>
          <a:xfrm>
            <a:off x="823925" y="701939"/>
            <a:ext cx="7208261" cy="461665"/>
          </a:xfrm>
          <a:prstGeom prst="rect">
            <a:avLst/>
          </a:prstGeom>
        </p:spPr>
        <p:txBody>
          <a:bodyPr wrap="square">
            <a:spAutoFit/>
          </a:bodyPr>
          <a:lstStyle/>
          <a:p>
            <a:r>
              <a:rPr lang="en-US" sz="2400" b="1" dirty="0" smtClean="0">
                <a:solidFill>
                  <a:srgbClr val="FF0000"/>
                </a:solidFill>
                <a:latin typeface="Garamond" panose="02020404030301010803" pitchFamily="18" charset="0"/>
              </a:rPr>
              <a:t>Is Legal Aid is Compulsory in Law Schools?</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125693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pic>
        <p:nvPicPr>
          <p:cNvPr id="3" name="Picture 2"/>
          <p:cNvPicPr>
            <a:picLocks noChangeAspect="1"/>
          </p:cNvPicPr>
          <p:nvPr/>
        </p:nvPicPr>
        <p:blipFill rotWithShape="1">
          <a:blip r:embed="rId3">
            <a:extLst>
              <a:ext uri="{28A0092B-C50C-407E-A947-70E740481C1C}">
                <a14:useLocalDpi xmlns="" xmlns:a14="http://schemas.microsoft.com/office/drawing/2010/main" val="0"/>
              </a:ext>
            </a:extLst>
          </a:blip>
          <a:srcRect l="31136" r="6363"/>
          <a:stretch/>
        </p:blipFill>
        <p:spPr>
          <a:xfrm>
            <a:off x="1533525" y="499835"/>
            <a:ext cx="6180668" cy="5562600"/>
          </a:xfrm>
          <a:prstGeom prst="rect">
            <a:avLst/>
          </a:prstGeom>
        </p:spPr>
      </p:pic>
    </p:spTree>
    <p:extLst>
      <p:ext uri="{BB962C8B-B14F-4D97-AF65-F5344CB8AC3E}">
        <p14:creationId xmlns="" xmlns:p14="http://schemas.microsoft.com/office/powerpoint/2010/main" val="408205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12</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14278" y="0"/>
            <a:ext cx="5577500" cy="6858000"/>
          </a:xfrm>
          <a:prstGeom prst="rect">
            <a:avLst/>
          </a:prstGeom>
        </p:spPr>
      </p:pic>
      <p:sp>
        <p:nvSpPr>
          <p:cNvPr id="7" name="TextBox 6"/>
          <p:cNvSpPr txBox="1"/>
          <p:nvPr/>
        </p:nvSpPr>
        <p:spPr>
          <a:xfrm>
            <a:off x="2057400" y="2514600"/>
            <a:ext cx="4953000" cy="1200329"/>
          </a:xfrm>
          <a:prstGeom prst="rect">
            <a:avLst/>
          </a:prstGeom>
          <a:noFill/>
        </p:spPr>
        <p:txBody>
          <a:bodyPr wrap="square" rtlCol="0">
            <a:spAutoFit/>
          </a:bodyPr>
          <a:lstStyle/>
          <a:p>
            <a:pPr algn="ctr"/>
            <a:r>
              <a:rPr lang="en-US" sz="3600" b="1" dirty="0" smtClean="0">
                <a:solidFill>
                  <a:srgbClr val="FF0000"/>
                </a:solidFill>
              </a:rPr>
              <a:t>Legal Services Authorities Act, 1987</a:t>
            </a:r>
            <a:endParaRPr lang="en-US" sz="3600" b="1" dirty="0">
              <a:solidFill>
                <a:srgbClr val="FF0000"/>
              </a:solidFill>
            </a:endParaRPr>
          </a:p>
        </p:txBody>
      </p:sp>
    </p:spTree>
    <p:extLst>
      <p:ext uri="{BB962C8B-B14F-4D97-AF65-F5344CB8AC3E}">
        <p14:creationId xmlns:p14="http://schemas.microsoft.com/office/powerpoint/2010/main" xmlns="" val="129234399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13</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9386" y="715609"/>
            <a:ext cx="8207414" cy="5332971"/>
          </a:xfrm>
          <a:prstGeom prst="rect">
            <a:avLst/>
          </a:prstGeom>
        </p:spPr>
      </p:pic>
      <p:sp>
        <p:nvSpPr>
          <p:cNvPr id="7" name="TextBox 6"/>
          <p:cNvSpPr txBox="1"/>
          <p:nvPr/>
        </p:nvSpPr>
        <p:spPr>
          <a:xfrm>
            <a:off x="2057400" y="2514600"/>
            <a:ext cx="4953000" cy="1200329"/>
          </a:xfrm>
          <a:prstGeom prst="rect">
            <a:avLst/>
          </a:prstGeom>
          <a:noFill/>
        </p:spPr>
        <p:txBody>
          <a:bodyPr wrap="square" rtlCol="0">
            <a:spAutoFit/>
          </a:bodyPr>
          <a:lstStyle/>
          <a:p>
            <a:pPr algn="ctr"/>
            <a:r>
              <a:rPr lang="en-US" sz="3600" b="1" dirty="0" smtClean="0">
                <a:solidFill>
                  <a:srgbClr val="FF0000"/>
                </a:solidFill>
              </a:rPr>
              <a:t>Legal Services Authorities Act, 1987</a:t>
            </a:r>
            <a:endParaRPr lang="en-US" sz="3600" b="1" dirty="0">
              <a:solidFill>
                <a:srgbClr val="FF0000"/>
              </a:solidFill>
            </a:endParaRPr>
          </a:p>
        </p:txBody>
      </p:sp>
    </p:spTree>
    <p:extLst>
      <p:ext uri="{BB962C8B-B14F-4D97-AF65-F5344CB8AC3E}">
        <p14:creationId xmlns:p14="http://schemas.microsoft.com/office/powerpoint/2010/main" xmlns="" val="9461154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14</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66343" y="838200"/>
            <a:ext cx="7615657" cy="5105400"/>
          </a:xfrm>
          <a:prstGeom prst="rect">
            <a:avLst/>
          </a:prstGeom>
        </p:spPr>
      </p:pic>
    </p:spTree>
    <p:extLst>
      <p:ext uri="{BB962C8B-B14F-4D97-AF65-F5344CB8AC3E}">
        <p14:creationId xmlns:p14="http://schemas.microsoft.com/office/powerpoint/2010/main" xmlns="" val="33597913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smtClean="0">
                <a:solidFill>
                  <a:srgbClr val="FF0000"/>
                </a:solidFill>
                <a:latin typeface="Garamond" panose="02020404030301010803" pitchFamily="18" charset="0"/>
              </a:rPr>
              <a:t>Issues</a:t>
            </a:r>
            <a:endParaRPr lang="en-US" sz="2800" b="1" dirty="0">
              <a:solidFill>
                <a:srgbClr val="FF0000"/>
              </a:solidFill>
              <a:latin typeface="Garamond" panose="02020404030301010803" pitchFamily="18" charset="0"/>
            </a:endParaRPr>
          </a:p>
        </p:txBody>
      </p:sp>
      <p:sp>
        <p:nvSpPr>
          <p:cNvPr id="7" name="TextBox 6"/>
          <p:cNvSpPr txBox="1"/>
          <p:nvPr/>
        </p:nvSpPr>
        <p:spPr>
          <a:xfrm>
            <a:off x="762000" y="1143000"/>
            <a:ext cx="7543800" cy="2492990"/>
          </a:xfrm>
          <a:prstGeom prst="rect">
            <a:avLst/>
          </a:prstGeom>
          <a:noFill/>
        </p:spPr>
        <p:txBody>
          <a:bodyPr wrap="square" rtlCol="0">
            <a:spAutoFit/>
          </a:bodyPr>
          <a:lstStyle/>
          <a:p>
            <a:pPr marL="514350" indent="-514350" algn="just">
              <a:buAutoNum type="arabicPeriod"/>
            </a:pPr>
            <a:r>
              <a:rPr lang="en-US" sz="2600" b="1" dirty="0" smtClean="0">
                <a:latin typeface="Garamond" panose="02020404030301010803" pitchFamily="18" charset="0"/>
              </a:rPr>
              <a:t>Lack of Clinical Legal Education</a:t>
            </a:r>
          </a:p>
          <a:p>
            <a:pPr marL="514350" indent="-514350" algn="just">
              <a:buAutoNum type="arabicPeriod"/>
            </a:pPr>
            <a:r>
              <a:rPr lang="en-US" sz="2600" b="1" dirty="0" smtClean="0">
                <a:latin typeface="Garamond" panose="02020404030301010803" pitchFamily="18" charset="0"/>
              </a:rPr>
              <a:t>Lack of dedicated legal aid counsels</a:t>
            </a:r>
          </a:p>
          <a:p>
            <a:pPr marL="514350" indent="-514350" algn="just">
              <a:buAutoNum type="arabicPeriod"/>
            </a:pPr>
            <a:r>
              <a:rPr lang="en-US" sz="2600" b="1" dirty="0" smtClean="0">
                <a:latin typeface="Garamond" panose="02020404030301010803" pitchFamily="18" charset="0"/>
              </a:rPr>
              <a:t>Budget constraints</a:t>
            </a:r>
          </a:p>
          <a:p>
            <a:pPr marL="514350" indent="-514350" algn="just">
              <a:buAutoNum type="arabicPeriod"/>
            </a:pPr>
            <a:r>
              <a:rPr lang="en-US" sz="2600" b="1" dirty="0" smtClean="0">
                <a:latin typeface="Garamond" panose="02020404030301010803" pitchFamily="18" charset="0"/>
              </a:rPr>
              <a:t>No idea about legal aid activities</a:t>
            </a:r>
          </a:p>
          <a:p>
            <a:pPr marL="514350" indent="-514350" algn="just">
              <a:buAutoNum type="arabicPeriod"/>
            </a:pPr>
            <a:endParaRPr lang="en-US" sz="2600" b="1" dirty="0" smtClean="0">
              <a:latin typeface="Garamond" panose="02020404030301010803" pitchFamily="18" charset="0"/>
            </a:endParaRPr>
          </a:p>
          <a:p>
            <a:pPr algn="just"/>
            <a:endParaRPr lang="en-US" sz="2600" b="1" dirty="0">
              <a:latin typeface="Garamond" panose="02020404030301010803" pitchFamily="18" charset="0"/>
            </a:endParaRPr>
          </a:p>
        </p:txBody>
      </p:sp>
    </p:spTree>
    <p:extLst>
      <p:ext uri="{BB962C8B-B14F-4D97-AF65-F5344CB8AC3E}">
        <p14:creationId xmlns="" xmlns:p14="http://schemas.microsoft.com/office/powerpoint/2010/main" val="6583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6" name="TextBox 5"/>
          <p:cNvSpPr txBox="1"/>
          <p:nvPr/>
        </p:nvSpPr>
        <p:spPr>
          <a:xfrm>
            <a:off x="2133600" y="2743200"/>
            <a:ext cx="4419600" cy="830997"/>
          </a:xfrm>
          <a:prstGeom prst="rect">
            <a:avLst/>
          </a:prstGeom>
          <a:noFill/>
        </p:spPr>
        <p:txBody>
          <a:bodyPr wrap="square" rtlCol="0">
            <a:spAutoFit/>
          </a:bodyPr>
          <a:lstStyle/>
          <a:p>
            <a:pPr algn="ctr"/>
            <a:r>
              <a:rPr lang="en-US" sz="4800" b="1" dirty="0" smtClean="0">
                <a:solidFill>
                  <a:srgbClr val="FF0000"/>
                </a:solidFill>
                <a:latin typeface="Garamond" panose="02020404030301010803" pitchFamily="18" charset="0"/>
              </a:rPr>
              <a:t>Case 1</a:t>
            </a:r>
            <a:endParaRPr lang="en-US" sz="48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978024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
        <p:nvSpPr>
          <p:cNvPr id="6" name="TextBox 5"/>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62000" y="1371600"/>
            <a:ext cx="7571509" cy="3785652"/>
          </a:xfrm>
          <a:prstGeom prst="rect">
            <a:avLst/>
          </a:prstGeom>
        </p:spPr>
        <p:txBody>
          <a:bodyPr wrap="square">
            <a:spAutoFit/>
          </a:bodyPr>
          <a:lstStyle/>
          <a:p>
            <a:pPr marL="285750" indent="-285750" algn="just">
              <a:buFontTx/>
              <a:buChar char="-"/>
            </a:pPr>
            <a:r>
              <a:rPr lang="en-US" sz="2400" dirty="0" smtClean="0">
                <a:latin typeface="Garamond" panose="02020404030301010803" pitchFamily="18" charset="0"/>
              </a:rPr>
              <a:t>Access </a:t>
            </a:r>
            <a:r>
              <a:rPr lang="en-US" sz="2400" dirty="0">
                <a:latin typeface="Garamond" panose="02020404030301010803" pitchFamily="18" charset="0"/>
              </a:rPr>
              <a:t>to Justice Project on </a:t>
            </a:r>
            <a:r>
              <a:rPr lang="en-US" sz="2400" b="1" dirty="0">
                <a:latin typeface="Garamond" panose="02020404030301010803" pitchFamily="18" charset="0"/>
              </a:rPr>
              <a:t>“Study of the Law School based Legal Service Clinics” </a:t>
            </a:r>
            <a:r>
              <a:rPr lang="en-US" sz="2400" dirty="0">
                <a:latin typeface="Garamond" panose="02020404030301010803" pitchFamily="18" charset="0"/>
              </a:rPr>
              <a:t>was undertaken in seven States: Orissa, Bihar, Chhattisgarh, Jharkhand, Uttar Pradesh, Madhya Pradesh, and Rajasthan. </a:t>
            </a:r>
            <a:r>
              <a:rPr lang="en-US" sz="2400" dirty="0" smtClean="0">
                <a:latin typeface="Garamond" panose="02020404030301010803" pitchFamily="18" charset="0"/>
              </a:rPr>
              <a:t>Total 39 Law Schools covered.</a:t>
            </a:r>
          </a:p>
          <a:p>
            <a:pPr marL="285750" indent="-285750" algn="just">
              <a:buFontTx/>
              <a:buChar char="-"/>
            </a:pPr>
            <a:endParaRPr lang="en-US" sz="2400" dirty="0" smtClean="0">
              <a:latin typeface="Garamond" panose="02020404030301010803" pitchFamily="18" charset="0"/>
            </a:endParaRPr>
          </a:p>
          <a:p>
            <a:pPr marL="285750" indent="-285750" algn="just">
              <a:buFontTx/>
              <a:buChar char="-"/>
            </a:pPr>
            <a:r>
              <a:rPr lang="en-US" sz="2400" dirty="0" smtClean="0">
                <a:latin typeface="Garamond" panose="02020404030301010803" pitchFamily="18" charset="0"/>
              </a:rPr>
              <a:t>The </a:t>
            </a:r>
            <a:r>
              <a:rPr lang="en-US" sz="2400" dirty="0">
                <a:latin typeface="Garamond" panose="02020404030301010803" pitchFamily="18" charset="0"/>
              </a:rPr>
              <a:t>study was intended to understand the functioning of legal aid cells established in these states by the law colleges and suggests ways and means to improve their functioning to act as effective instruments of access to justice.</a:t>
            </a:r>
          </a:p>
        </p:txBody>
      </p:sp>
    </p:spTree>
    <p:extLst>
      <p:ext uri="{BB962C8B-B14F-4D97-AF65-F5344CB8AC3E}">
        <p14:creationId xmlns="" xmlns:p14="http://schemas.microsoft.com/office/powerpoint/2010/main" val="121668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62000" y="1143000"/>
            <a:ext cx="7571509" cy="4955203"/>
          </a:xfrm>
          <a:prstGeom prst="rect">
            <a:avLst/>
          </a:prstGeom>
        </p:spPr>
        <p:txBody>
          <a:bodyPr wrap="square">
            <a:spAutoFit/>
          </a:bodyPr>
          <a:lstStyle/>
          <a:p>
            <a:pPr algn="just"/>
            <a:r>
              <a:rPr lang="en-US" sz="2200" b="1" dirty="0" smtClean="0">
                <a:latin typeface="Garamond" panose="02020404030301010803" pitchFamily="18" charset="0"/>
              </a:rPr>
              <a:t>Findings</a:t>
            </a:r>
          </a:p>
          <a:p>
            <a:pPr algn="just"/>
            <a:endParaRPr lang="en-US" sz="2200" b="1" dirty="0" smtClean="0">
              <a:latin typeface="Garamond" panose="02020404030301010803" pitchFamily="18" charset="0"/>
            </a:endParaRPr>
          </a:p>
          <a:p>
            <a:pPr marL="285750" indent="-285750" algn="just">
              <a:buFontTx/>
              <a:buChar char="-"/>
            </a:pPr>
            <a:r>
              <a:rPr lang="en-US" sz="2200" b="1" dirty="0" smtClean="0">
                <a:latin typeface="Garamond" panose="02020404030301010803" pitchFamily="18" charset="0"/>
              </a:rPr>
              <a:t>82</a:t>
            </a:r>
            <a:r>
              <a:rPr lang="en-US" sz="2200" b="1" dirty="0">
                <a:latin typeface="Garamond" panose="02020404030301010803" pitchFamily="18" charset="0"/>
              </a:rPr>
              <a:t>% </a:t>
            </a:r>
            <a:r>
              <a:rPr lang="en-US" sz="2200" dirty="0">
                <a:latin typeface="Garamond" panose="02020404030301010803" pitchFamily="18" charset="0"/>
              </a:rPr>
              <a:t>of the colleges have designated faculty to conduct legal aid activity. But only a miniscule of them provides the facility of </a:t>
            </a:r>
            <a:r>
              <a:rPr lang="en-US" sz="2200" u="sng" dirty="0">
                <a:latin typeface="Garamond" panose="02020404030301010803" pitchFamily="18" charset="0"/>
              </a:rPr>
              <a:t>academic credit </a:t>
            </a:r>
            <a:r>
              <a:rPr lang="en-US" sz="2200" dirty="0">
                <a:latin typeface="Garamond" panose="02020404030301010803" pitchFamily="18" charset="0"/>
              </a:rPr>
              <a:t>to the faculty in terms of workload/lecture hours and for the students in terms of grades or marks. This has considerably reduced the enthusiasm in the conductance of legal aid activity and many often consider them burdensome or additional work in the process the cause of legal aid is substantially dampened</a:t>
            </a:r>
            <a:r>
              <a:rPr lang="en-US" sz="2200" dirty="0" smtClean="0">
                <a:latin typeface="Garamond" panose="02020404030301010803" pitchFamily="18" charset="0"/>
              </a:rPr>
              <a:t>.</a:t>
            </a:r>
          </a:p>
          <a:p>
            <a:pPr marL="285750" indent="-285750" algn="just">
              <a:buFontTx/>
              <a:buChar char="-"/>
            </a:pPr>
            <a:endParaRPr lang="en-US" sz="1400" dirty="0" smtClean="0">
              <a:latin typeface="Garamond" panose="02020404030301010803" pitchFamily="18" charset="0"/>
            </a:endParaRPr>
          </a:p>
          <a:p>
            <a:pPr marL="285750" indent="-285750" algn="just">
              <a:buFontTx/>
              <a:buChar char="-"/>
            </a:pPr>
            <a:r>
              <a:rPr lang="en-US" sz="2200" dirty="0" smtClean="0">
                <a:latin typeface="Garamond" panose="02020404030301010803" pitchFamily="18" charset="0"/>
              </a:rPr>
              <a:t>Few activities on legal awareness i.e. public talk</a:t>
            </a:r>
          </a:p>
          <a:p>
            <a:pPr marL="285750" indent="-285750" algn="just">
              <a:buFontTx/>
              <a:buChar char="-"/>
            </a:pPr>
            <a:endParaRPr lang="en-US" sz="1600" dirty="0" smtClean="0">
              <a:latin typeface="Garamond" panose="02020404030301010803" pitchFamily="18" charset="0"/>
            </a:endParaRPr>
          </a:p>
          <a:p>
            <a:pPr marL="285750" indent="-285750" algn="just">
              <a:buFontTx/>
              <a:buChar char="-"/>
            </a:pPr>
            <a:r>
              <a:rPr lang="en-US" sz="2200" dirty="0" smtClean="0">
                <a:latin typeface="Garamond" panose="02020404030301010803" pitchFamily="18" charset="0"/>
              </a:rPr>
              <a:t>Few were having collaboration with NGOs and other local bodies</a:t>
            </a:r>
            <a:endParaRPr lang="en-US" sz="2200" dirty="0">
              <a:latin typeface="Garamond" panose="02020404030301010803" pitchFamily="18" charset="0"/>
            </a:endParaRPr>
          </a:p>
        </p:txBody>
      </p:sp>
      <p:sp>
        <p:nvSpPr>
          <p:cNvPr id="11" name="TextBox 10"/>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3532963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77586" y="1129916"/>
            <a:ext cx="7571509" cy="5016758"/>
          </a:xfrm>
          <a:prstGeom prst="rect">
            <a:avLst/>
          </a:prstGeom>
        </p:spPr>
        <p:txBody>
          <a:bodyPr wrap="square">
            <a:spAutoFit/>
          </a:bodyPr>
          <a:lstStyle/>
          <a:p>
            <a:pPr algn="just"/>
            <a:r>
              <a:rPr lang="en-US" sz="2000" b="1" dirty="0" smtClean="0">
                <a:latin typeface="Garamond" panose="02020404030301010803" pitchFamily="18" charset="0"/>
              </a:rPr>
              <a:t>Reasons for ineffective work</a:t>
            </a:r>
          </a:p>
          <a:p>
            <a:pPr algn="just"/>
            <a:endParaRPr lang="en-US" sz="2000" b="1" dirty="0" smtClean="0">
              <a:latin typeface="Garamond" panose="02020404030301010803" pitchFamily="18" charset="0"/>
            </a:endParaRPr>
          </a:p>
          <a:p>
            <a:r>
              <a:rPr lang="en-US" sz="2000" dirty="0" smtClean="0">
                <a:latin typeface="Garamond" panose="02020404030301010803" pitchFamily="18" charset="0"/>
              </a:rPr>
              <a:t> 1</a:t>
            </a:r>
            <a:r>
              <a:rPr lang="en-US" sz="2000" dirty="0">
                <a:latin typeface="Garamond" panose="02020404030301010803" pitchFamily="18" charset="0"/>
              </a:rPr>
              <a:t>. Lack of financial support</a:t>
            </a:r>
          </a:p>
          <a:p>
            <a:r>
              <a:rPr lang="en-US" sz="2000" dirty="0">
                <a:latin typeface="Garamond" panose="02020404030301010803" pitchFamily="18" charset="0"/>
              </a:rPr>
              <a:t> </a:t>
            </a:r>
            <a:r>
              <a:rPr lang="en-US" sz="2000" dirty="0" smtClean="0">
                <a:latin typeface="Garamond" panose="02020404030301010803" pitchFamily="18" charset="0"/>
              </a:rPr>
              <a:t>2. </a:t>
            </a:r>
            <a:r>
              <a:rPr lang="en-US" sz="2000" dirty="0">
                <a:latin typeface="Garamond" panose="02020404030301010803" pitchFamily="18" charset="0"/>
              </a:rPr>
              <a:t>Restriction on faculty to practice</a:t>
            </a:r>
          </a:p>
          <a:p>
            <a:r>
              <a:rPr lang="en-US" sz="2000" dirty="0">
                <a:latin typeface="Garamond" panose="02020404030301010803" pitchFamily="18" charset="0"/>
              </a:rPr>
              <a:t> </a:t>
            </a:r>
            <a:r>
              <a:rPr lang="en-US" sz="2000" dirty="0" smtClean="0">
                <a:latin typeface="Garamond" panose="02020404030301010803" pitchFamily="18" charset="0"/>
              </a:rPr>
              <a:t>3</a:t>
            </a:r>
            <a:r>
              <a:rPr lang="en-US" sz="2000" dirty="0">
                <a:latin typeface="Garamond" panose="02020404030301010803" pitchFamily="18" charset="0"/>
              </a:rPr>
              <a:t>. Absence of academic credit for students</a:t>
            </a:r>
          </a:p>
          <a:p>
            <a:r>
              <a:rPr lang="en-US" sz="2000" dirty="0">
                <a:latin typeface="Garamond" panose="02020404030301010803" pitchFamily="18" charset="0"/>
              </a:rPr>
              <a:t> </a:t>
            </a:r>
            <a:r>
              <a:rPr lang="en-US" sz="2000" dirty="0" smtClean="0">
                <a:latin typeface="Garamond" panose="02020404030301010803" pitchFamily="18" charset="0"/>
              </a:rPr>
              <a:t>4</a:t>
            </a:r>
            <a:r>
              <a:rPr lang="en-US" sz="2000" dirty="0">
                <a:latin typeface="Garamond" panose="02020404030301010803" pitchFamily="18" charset="0"/>
              </a:rPr>
              <a:t>. Legal aid not being part of the work load for faculty</a:t>
            </a:r>
          </a:p>
          <a:p>
            <a:r>
              <a:rPr lang="en-US" sz="2000" dirty="0">
                <a:latin typeface="Garamond" panose="02020404030301010803" pitchFamily="18" charset="0"/>
              </a:rPr>
              <a:t> </a:t>
            </a:r>
            <a:r>
              <a:rPr lang="en-US" sz="2000" dirty="0" smtClean="0">
                <a:latin typeface="Garamond" panose="02020404030301010803" pitchFamily="18" charset="0"/>
              </a:rPr>
              <a:t>5</a:t>
            </a:r>
            <a:r>
              <a:rPr lang="en-US" sz="2000" dirty="0">
                <a:latin typeface="Garamond" panose="02020404030301010803" pitchFamily="18" charset="0"/>
              </a:rPr>
              <a:t>. Lack of involvement of the bar</a:t>
            </a:r>
          </a:p>
          <a:p>
            <a:r>
              <a:rPr lang="en-US" sz="2000" dirty="0">
                <a:latin typeface="Garamond" panose="02020404030301010803" pitchFamily="18" charset="0"/>
              </a:rPr>
              <a:t> </a:t>
            </a:r>
            <a:r>
              <a:rPr lang="en-US" sz="2000" dirty="0" smtClean="0">
                <a:latin typeface="Garamond" panose="02020404030301010803" pitchFamily="18" charset="0"/>
              </a:rPr>
              <a:t>6</a:t>
            </a:r>
            <a:r>
              <a:rPr lang="en-US" sz="2000" dirty="0">
                <a:latin typeface="Garamond" panose="02020404030301010803" pitchFamily="18" charset="0"/>
              </a:rPr>
              <a:t>. Lack of infrastructural facilities</a:t>
            </a:r>
          </a:p>
          <a:p>
            <a:r>
              <a:rPr lang="en-US" sz="2000" dirty="0">
                <a:latin typeface="Garamond" panose="02020404030301010803" pitchFamily="18" charset="0"/>
              </a:rPr>
              <a:t> </a:t>
            </a:r>
            <a:r>
              <a:rPr lang="en-US" sz="2000" dirty="0" smtClean="0">
                <a:latin typeface="Garamond" panose="02020404030301010803" pitchFamily="18" charset="0"/>
              </a:rPr>
              <a:t>7</a:t>
            </a:r>
            <a:r>
              <a:rPr lang="en-US" sz="2000" dirty="0">
                <a:latin typeface="Garamond" panose="02020404030301010803" pitchFamily="18" charset="0"/>
              </a:rPr>
              <a:t>. Lack of involvement of judiciary</a:t>
            </a:r>
          </a:p>
          <a:p>
            <a:r>
              <a:rPr lang="en-US" sz="2000" dirty="0">
                <a:latin typeface="Garamond" panose="02020404030301010803" pitchFamily="18" charset="0"/>
              </a:rPr>
              <a:t> </a:t>
            </a:r>
            <a:r>
              <a:rPr lang="en-US" sz="2000" dirty="0" smtClean="0">
                <a:latin typeface="Garamond" panose="02020404030301010803" pitchFamily="18" charset="0"/>
              </a:rPr>
              <a:t>8</a:t>
            </a:r>
            <a:r>
              <a:rPr lang="en-US" sz="2000" dirty="0">
                <a:latin typeface="Garamond" panose="02020404030301010803" pitchFamily="18" charset="0"/>
              </a:rPr>
              <a:t>. Restriction on students</a:t>
            </a:r>
          </a:p>
          <a:p>
            <a:r>
              <a:rPr lang="en-US" sz="2000" dirty="0">
                <a:latin typeface="Garamond" panose="02020404030301010803" pitchFamily="18" charset="0"/>
              </a:rPr>
              <a:t> </a:t>
            </a:r>
            <a:r>
              <a:rPr lang="en-US" sz="2000" dirty="0" smtClean="0">
                <a:latin typeface="Garamond" panose="02020404030301010803" pitchFamily="18" charset="0"/>
              </a:rPr>
              <a:t>9</a:t>
            </a:r>
            <a:r>
              <a:rPr lang="en-US" sz="2000" dirty="0">
                <a:latin typeface="Garamond" panose="02020404030301010803" pitchFamily="18" charset="0"/>
              </a:rPr>
              <a:t>. </a:t>
            </a:r>
            <a:r>
              <a:rPr lang="en-US" sz="2000" dirty="0" smtClean="0">
                <a:latin typeface="Garamond" panose="02020404030301010803" pitchFamily="18" charset="0"/>
              </a:rPr>
              <a:t>No training </a:t>
            </a:r>
            <a:r>
              <a:rPr lang="en-US" sz="2000" dirty="0">
                <a:latin typeface="Garamond" panose="02020404030301010803" pitchFamily="18" charset="0"/>
              </a:rPr>
              <a:t>of faculty</a:t>
            </a:r>
          </a:p>
          <a:p>
            <a:r>
              <a:rPr lang="en-US" sz="2000" dirty="0">
                <a:latin typeface="Garamond" panose="02020404030301010803" pitchFamily="18" charset="0"/>
              </a:rPr>
              <a:t> </a:t>
            </a:r>
            <a:r>
              <a:rPr lang="en-US" sz="2000" dirty="0" smtClean="0">
                <a:latin typeface="Garamond" panose="02020404030301010803" pitchFamily="18" charset="0"/>
              </a:rPr>
              <a:t>10</a:t>
            </a:r>
            <a:r>
              <a:rPr lang="en-US" sz="2000" dirty="0">
                <a:latin typeface="Garamond" panose="02020404030301010803" pitchFamily="18" charset="0"/>
              </a:rPr>
              <a:t>. Lack of directive </a:t>
            </a:r>
            <a:r>
              <a:rPr lang="en-US" sz="2000" dirty="0" smtClean="0">
                <a:latin typeface="Garamond" panose="02020404030301010803" pitchFamily="18" charset="0"/>
              </a:rPr>
              <a:t>from BCI</a:t>
            </a:r>
            <a:endParaRPr lang="en-US" sz="2000" dirty="0">
              <a:latin typeface="Garamond" panose="02020404030301010803" pitchFamily="18" charset="0"/>
            </a:endParaRPr>
          </a:p>
          <a:p>
            <a:r>
              <a:rPr lang="en-US" sz="2000" dirty="0">
                <a:latin typeface="Garamond" panose="02020404030301010803" pitchFamily="18" charset="0"/>
              </a:rPr>
              <a:t> </a:t>
            </a:r>
            <a:r>
              <a:rPr lang="en-US" sz="2000" dirty="0" smtClean="0">
                <a:latin typeface="Garamond" panose="02020404030301010803" pitchFamily="18" charset="0"/>
              </a:rPr>
              <a:t>11</a:t>
            </a:r>
            <a:r>
              <a:rPr lang="en-US" sz="2000" dirty="0">
                <a:latin typeface="Garamond" panose="02020404030301010803" pitchFamily="18" charset="0"/>
              </a:rPr>
              <a:t>. Absence of designated full time faculty</a:t>
            </a:r>
          </a:p>
          <a:p>
            <a:r>
              <a:rPr lang="en-US" sz="2000" dirty="0">
                <a:latin typeface="Garamond" panose="02020404030301010803" pitchFamily="18" charset="0"/>
              </a:rPr>
              <a:t> </a:t>
            </a:r>
            <a:r>
              <a:rPr lang="en-US" sz="2000" dirty="0" smtClean="0">
                <a:latin typeface="Garamond" panose="02020404030301010803" pitchFamily="18" charset="0"/>
              </a:rPr>
              <a:t>12</a:t>
            </a:r>
            <a:r>
              <a:rPr lang="en-US" sz="2000" dirty="0">
                <a:latin typeface="Garamond" panose="02020404030301010803" pitchFamily="18" charset="0"/>
              </a:rPr>
              <a:t>. Poor student quality</a:t>
            </a:r>
          </a:p>
          <a:p>
            <a:r>
              <a:rPr lang="en-US" sz="2000" dirty="0">
                <a:latin typeface="Garamond" panose="02020404030301010803" pitchFamily="18" charset="0"/>
              </a:rPr>
              <a:t> </a:t>
            </a:r>
            <a:r>
              <a:rPr lang="en-US" sz="2000" dirty="0" smtClean="0">
                <a:latin typeface="Garamond" panose="02020404030301010803" pitchFamily="18" charset="0"/>
              </a:rPr>
              <a:t>13</a:t>
            </a:r>
            <a:r>
              <a:rPr lang="en-US" sz="2000" dirty="0">
                <a:latin typeface="Garamond" panose="02020404030301010803" pitchFamily="18" charset="0"/>
              </a:rPr>
              <a:t>. Lack of trained faculty</a:t>
            </a:r>
          </a:p>
          <a:p>
            <a:r>
              <a:rPr lang="en-US" sz="2000" dirty="0">
                <a:latin typeface="Garamond" panose="02020404030301010803" pitchFamily="18" charset="0"/>
              </a:rPr>
              <a:t> </a:t>
            </a:r>
            <a:r>
              <a:rPr lang="en-US" sz="2000" dirty="0" smtClean="0">
                <a:latin typeface="Garamond" panose="02020404030301010803" pitchFamily="18" charset="0"/>
              </a:rPr>
              <a:t>14</a:t>
            </a:r>
            <a:r>
              <a:rPr lang="en-US" sz="2000" dirty="0">
                <a:latin typeface="Garamond" panose="02020404030301010803" pitchFamily="18" charset="0"/>
              </a:rPr>
              <a:t>. Part time students</a:t>
            </a:r>
          </a:p>
        </p:txBody>
      </p:sp>
      <p:sp>
        <p:nvSpPr>
          <p:cNvPr id="10" name="TextBox 9"/>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2471693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p:cNvPicPr>
            <a:picLocks noChangeAspect="1"/>
          </p:cNvPicPr>
          <p:nvPr/>
        </p:nvPicPr>
        <p:blipFill>
          <a:blip r:embed="rId3"/>
          <a:stretch>
            <a:fillRect/>
          </a:stretch>
        </p:blipFill>
        <p:spPr>
          <a:xfrm>
            <a:off x="2441494" y="2743200"/>
            <a:ext cx="4329792" cy="2861722"/>
          </a:xfrm>
          <a:prstGeom prst="rect">
            <a:avLst/>
          </a:prstGeom>
        </p:spPr>
      </p:pic>
      <p:sp>
        <p:nvSpPr>
          <p:cNvPr id="11" name="TextBox 10"/>
          <p:cNvSpPr txBox="1"/>
          <p:nvPr/>
        </p:nvSpPr>
        <p:spPr>
          <a:xfrm>
            <a:off x="950335" y="533400"/>
            <a:ext cx="7543800" cy="1692771"/>
          </a:xfrm>
          <a:prstGeom prst="rect">
            <a:avLst/>
          </a:prstGeom>
          <a:noFill/>
        </p:spPr>
        <p:txBody>
          <a:bodyPr wrap="square" rtlCol="0">
            <a:spAutoFit/>
          </a:bodyPr>
          <a:lstStyle/>
          <a:p>
            <a:pPr marL="514350" indent="-514350" algn="just">
              <a:buAutoNum type="arabicPeriod"/>
            </a:pPr>
            <a:r>
              <a:rPr lang="en-US" sz="2600" b="1" dirty="0" smtClean="0">
                <a:latin typeface="Garamond" panose="02020404030301010803" pitchFamily="18" charset="0"/>
              </a:rPr>
              <a:t>Legal Aid?</a:t>
            </a:r>
          </a:p>
          <a:p>
            <a:pPr marL="514350" indent="-514350" algn="just">
              <a:buAutoNum type="arabicPeriod"/>
            </a:pPr>
            <a:r>
              <a:rPr lang="en-US" sz="2600" b="1" dirty="0" smtClean="0">
                <a:latin typeface="Garamond" panose="02020404030301010803" pitchFamily="18" charset="0"/>
              </a:rPr>
              <a:t>Kind of work in legal aid done</a:t>
            </a:r>
          </a:p>
          <a:p>
            <a:pPr marL="514350" indent="-514350" algn="just">
              <a:buAutoNum type="arabicPeriod"/>
            </a:pPr>
            <a:r>
              <a:rPr lang="en-US" sz="2600" b="1" dirty="0" smtClean="0">
                <a:latin typeface="Garamond" panose="02020404030301010803" pitchFamily="18" charset="0"/>
              </a:rPr>
              <a:t>Issues and Challenges</a:t>
            </a:r>
          </a:p>
          <a:p>
            <a:pPr marL="514350" indent="-514350" algn="just">
              <a:buAutoNum type="arabicPeriod"/>
            </a:pPr>
            <a:r>
              <a:rPr lang="en-US" sz="2600" b="1" dirty="0" smtClean="0">
                <a:latin typeface="Garamond" panose="02020404030301010803" pitchFamily="18" charset="0"/>
              </a:rPr>
              <a:t>What more can be done in legal aid ?</a:t>
            </a:r>
            <a:endParaRPr lang="en-US" sz="2600" b="1" dirty="0">
              <a:latin typeface="Garamond" panose="02020404030301010803" pitchFamily="18" charset="0"/>
            </a:endParaRPr>
          </a:p>
        </p:txBody>
      </p:sp>
    </p:spTree>
    <p:extLst>
      <p:ext uri="{BB962C8B-B14F-4D97-AF65-F5344CB8AC3E}">
        <p14:creationId xmlns="" xmlns:p14="http://schemas.microsoft.com/office/powerpoint/2010/main" val="6583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77586" y="1129916"/>
            <a:ext cx="7571509" cy="4524315"/>
          </a:xfrm>
          <a:prstGeom prst="rect">
            <a:avLst/>
          </a:prstGeom>
        </p:spPr>
        <p:txBody>
          <a:bodyPr wrap="square">
            <a:spAutoFit/>
          </a:bodyPr>
          <a:lstStyle/>
          <a:p>
            <a:pPr algn="just"/>
            <a:r>
              <a:rPr lang="en-US" b="1" dirty="0" smtClean="0">
                <a:latin typeface="Garamond" panose="02020404030301010803" pitchFamily="18" charset="0"/>
              </a:rPr>
              <a:t>Few Recommendations for strengthening legal aid centres</a:t>
            </a:r>
          </a:p>
          <a:p>
            <a:pPr algn="just"/>
            <a:endParaRPr lang="en-US" b="1" dirty="0" smtClean="0">
              <a:latin typeface="Garamond" panose="02020404030301010803" pitchFamily="18" charset="0"/>
            </a:endParaRPr>
          </a:p>
          <a:p>
            <a:pPr algn="just"/>
            <a:r>
              <a:rPr lang="en-US" b="1" dirty="0" smtClean="0">
                <a:latin typeface="Garamond" panose="02020404030301010803" pitchFamily="18" charset="0"/>
              </a:rPr>
              <a:t>1</a:t>
            </a:r>
            <a:r>
              <a:rPr lang="en-US" b="1" dirty="0">
                <a:latin typeface="Garamond" panose="02020404030301010803" pitchFamily="18" charset="0"/>
              </a:rPr>
              <a:t>. </a:t>
            </a:r>
            <a:r>
              <a:rPr lang="en-US" dirty="0">
                <a:latin typeface="Garamond" panose="02020404030301010803" pitchFamily="18" charset="0"/>
              </a:rPr>
              <a:t>Faculty designated for Legal Aid need training and the students need to be trained in several skills that are required for organizing legal aid activities. Hence, a Training of Trainers Program (TOT) needs to be organized in each State. These programs need to be designed and conducted by </a:t>
            </a:r>
            <a:r>
              <a:rPr lang="en-US" u="sng" dirty="0">
                <a:latin typeface="Garamond" panose="02020404030301010803" pitchFamily="18" charset="0"/>
              </a:rPr>
              <a:t>expert faculty </a:t>
            </a:r>
            <a:r>
              <a:rPr lang="en-US" dirty="0">
                <a:latin typeface="Garamond" panose="02020404030301010803" pitchFamily="18" charset="0"/>
              </a:rPr>
              <a:t>in Clinical Methodology. A nodal agency which is actually involved in Legal Aid may be identified for conducting training programs for the faculty of Law Schools in the project States</a:t>
            </a:r>
            <a:r>
              <a:rPr lang="en-US" dirty="0" smtClean="0">
                <a:latin typeface="Garamond" panose="02020404030301010803" pitchFamily="18" charset="0"/>
              </a:rPr>
              <a:t>.</a:t>
            </a:r>
          </a:p>
          <a:p>
            <a:pPr algn="just"/>
            <a:endParaRPr lang="en-US" dirty="0">
              <a:latin typeface="Garamond" panose="02020404030301010803" pitchFamily="18" charset="0"/>
            </a:endParaRPr>
          </a:p>
          <a:p>
            <a:pPr algn="just"/>
            <a:r>
              <a:rPr lang="en-US" b="1" dirty="0">
                <a:latin typeface="Garamond" panose="02020404030301010803" pitchFamily="18" charset="0"/>
              </a:rPr>
              <a:t>2. </a:t>
            </a:r>
            <a:r>
              <a:rPr lang="en-US" u="sng" dirty="0">
                <a:latin typeface="Garamond" panose="02020404030301010803" pitchFamily="18" charset="0"/>
              </a:rPr>
              <a:t>Identifying 5</a:t>
            </a:r>
            <a:r>
              <a:rPr lang="en-US" u="sng" dirty="0" smtClean="0">
                <a:latin typeface="Garamond" panose="02020404030301010803" pitchFamily="18" charset="0"/>
              </a:rPr>
              <a:t> </a:t>
            </a:r>
            <a:r>
              <a:rPr lang="en-US" u="sng" dirty="0">
                <a:latin typeface="Garamond" panose="02020404030301010803" pitchFamily="18" charset="0"/>
              </a:rPr>
              <a:t>potential Law Schools </a:t>
            </a:r>
            <a:r>
              <a:rPr lang="en-US" dirty="0" smtClean="0">
                <a:latin typeface="Garamond" panose="02020404030301010803" pitchFamily="18" charset="0"/>
              </a:rPr>
              <a:t>from each </a:t>
            </a:r>
            <a:r>
              <a:rPr lang="en-US" dirty="0">
                <a:latin typeface="Garamond" panose="02020404030301010803" pitchFamily="18" charset="0"/>
              </a:rPr>
              <a:t>State to strengthen their Clinics. Total 35 faculties from the identified Law Schools from seven States should be trained in Legal Aid. Two week intensive training program should be conducted to train these faculty members. These trained faculty </a:t>
            </a:r>
            <a:r>
              <a:rPr lang="en-US" dirty="0" smtClean="0">
                <a:latin typeface="Garamond" panose="02020404030301010803" pitchFamily="18" charset="0"/>
              </a:rPr>
              <a:t>members would </a:t>
            </a:r>
            <a:r>
              <a:rPr lang="en-US" dirty="0">
                <a:latin typeface="Garamond" panose="02020404030301010803" pitchFamily="18" charset="0"/>
              </a:rPr>
              <a:t>strengthen the Clinics in their respective Colleges. Within a year, 35 Clinics in seven States would be functional.</a:t>
            </a:r>
          </a:p>
        </p:txBody>
      </p:sp>
      <p:sp>
        <p:nvSpPr>
          <p:cNvPr id="10" name="TextBox 9"/>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704679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77586" y="1129916"/>
            <a:ext cx="7571509" cy="4524315"/>
          </a:xfrm>
          <a:prstGeom prst="rect">
            <a:avLst/>
          </a:prstGeom>
        </p:spPr>
        <p:txBody>
          <a:bodyPr wrap="square">
            <a:spAutoFit/>
          </a:bodyPr>
          <a:lstStyle/>
          <a:p>
            <a:pPr algn="just"/>
            <a:r>
              <a:rPr lang="en-US" b="1" dirty="0" smtClean="0">
                <a:latin typeface="Garamond" panose="02020404030301010803" pitchFamily="18" charset="0"/>
              </a:rPr>
              <a:t>Few Recommendations for strengthening legal aid centres</a:t>
            </a:r>
          </a:p>
          <a:p>
            <a:pPr algn="just"/>
            <a:endParaRPr lang="en-US" b="1" dirty="0" smtClean="0">
              <a:latin typeface="Garamond" panose="02020404030301010803" pitchFamily="18" charset="0"/>
            </a:endParaRPr>
          </a:p>
          <a:p>
            <a:pPr algn="just"/>
            <a:r>
              <a:rPr lang="en-US" b="1" dirty="0" smtClean="0">
                <a:latin typeface="Garamond" panose="02020404030301010803" pitchFamily="18" charset="0"/>
              </a:rPr>
              <a:t>3</a:t>
            </a:r>
            <a:r>
              <a:rPr lang="en-US" b="1" dirty="0">
                <a:latin typeface="Garamond" panose="02020404030301010803" pitchFamily="18" charset="0"/>
              </a:rPr>
              <a:t>. </a:t>
            </a:r>
            <a:r>
              <a:rPr lang="en-US" dirty="0">
                <a:latin typeface="Garamond" panose="02020404030301010803" pitchFamily="18" charset="0"/>
              </a:rPr>
              <a:t>This activity may be continued for five years and within five years there would be at least 25 Law Schools in each State with fully functional Clinics. The nodal agency would be monitoring the progress of the Clinics. A quarterly newsletter showcasing the activities carried by the selected Law School Clinics could be brought out</a:t>
            </a:r>
            <a:r>
              <a:rPr lang="en-US" dirty="0" smtClean="0">
                <a:latin typeface="Garamond" panose="02020404030301010803" pitchFamily="18" charset="0"/>
              </a:rPr>
              <a:t>.</a:t>
            </a:r>
          </a:p>
          <a:p>
            <a:pPr algn="just"/>
            <a:endParaRPr lang="en-US" dirty="0">
              <a:latin typeface="Garamond" panose="02020404030301010803" pitchFamily="18" charset="0"/>
            </a:endParaRPr>
          </a:p>
          <a:p>
            <a:pPr algn="just"/>
            <a:r>
              <a:rPr lang="en-US" b="1" dirty="0">
                <a:latin typeface="Garamond" panose="02020404030301010803" pitchFamily="18" charset="0"/>
              </a:rPr>
              <a:t>4. </a:t>
            </a:r>
            <a:r>
              <a:rPr lang="en-US" dirty="0">
                <a:latin typeface="Garamond" panose="02020404030301010803" pitchFamily="18" charset="0"/>
              </a:rPr>
              <a:t>A proper networking would be developed among these Clinics and at the end of the year a </a:t>
            </a:r>
            <a:r>
              <a:rPr lang="en-US" u="sng" dirty="0">
                <a:latin typeface="Garamond" panose="02020404030301010803" pitchFamily="18" charset="0"/>
              </a:rPr>
              <a:t>Conference on Legal Aid Clinics </a:t>
            </a:r>
            <a:r>
              <a:rPr lang="en-US" dirty="0">
                <a:latin typeface="Garamond" panose="02020404030301010803" pitchFamily="18" charset="0"/>
              </a:rPr>
              <a:t>should be organized. The purpose of this Conference would be to involve students and faculty with other stake holders on a single platform to share the experiences and best practices among the Law Schools</a:t>
            </a:r>
            <a:r>
              <a:rPr lang="en-US" dirty="0" smtClean="0">
                <a:latin typeface="Garamond" panose="02020404030301010803" pitchFamily="18" charset="0"/>
              </a:rPr>
              <a:t>.</a:t>
            </a:r>
          </a:p>
          <a:p>
            <a:pPr algn="just"/>
            <a:endParaRPr lang="en-US" dirty="0">
              <a:latin typeface="Garamond" panose="02020404030301010803" pitchFamily="18" charset="0"/>
            </a:endParaRPr>
          </a:p>
          <a:p>
            <a:pPr algn="just"/>
            <a:r>
              <a:rPr lang="en-US" b="1" dirty="0">
                <a:latin typeface="Garamond" panose="02020404030301010803" pitchFamily="18" charset="0"/>
              </a:rPr>
              <a:t>5</a:t>
            </a:r>
            <a:r>
              <a:rPr lang="en-US" dirty="0">
                <a:latin typeface="Garamond" panose="02020404030301010803" pitchFamily="18" charset="0"/>
              </a:rPr>
              <a:t>. Identifying expert Clinical faculty to prepare Training Manuals on activities of Legal Aid.</a:t>
            </a:r>
          </a:p>
          <a:p>
            <a:r>
              <a:rPr lang="en-US" dirty="0"/>
              <a:t> </a:t>
            </a:r>
            <a:endParaRPr lang="en-US" dirty="0">
              <a:latin typeface="Garamond" panose="02020404030301010803" pitchFamily="18" charset="0"/>
            </a:endParaRPr>
          </a:p>
        </p:txBody>
      </p:sp>
      <p:sp>
        <p:nvSpPr>
          <p:cNvPr id="10" name="TextBox 9"/>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1994577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
        <p:nvSpPr>
          <p:cNvPr id="3" name="Rectangle 2"/>
          <p:cNvSpPr/>
          <p:nvPr/>
        </p:nvSpPr>
        <p:spPr>
          <a:xfrm>
            <a:off x="1367703" y="6308079"/>
            <a:ext cx="6713394" cy="461665"/>
          </a:xfrm>
          <a:prstGeom prst="rect">
            <a:avLst/>
          </a:prstGeom>
        </p:spPr>
        <p:txBody>
          <a:bodyPr wrap="square">
            <a:spAutoFit/>
          </a:bodyPr>
          <a:lstStyle/>
          <a:p>
            <a:r>
              <a:rPr lang="en-US" sz="1200" dirty="0" smtClean="0">
                <a:latin typeface="Garamond" panose="02020404030301010803" pitchFamily="18" charset="0"/>
              </a:rPr>
              <a:t>*http</a:t>
            </a:r>
            <a:r>
              <a:rPr lang="en-US" sz="1200" dirty="0">
                <a:latin typeface="Garamond" panose="02020404030301010803" pitchFamily="18" charset="0"/>
              </a:rPr>
              <a:t>://www.in.undp.org/content/india/en/home/library/democratic_governance/a_study_of_law_schoolbasedlegalservicesclinics.html</a:t>
            </a:r>
          </a:p>
        </p:txBody>
      </p:sp>
      <p:sp>
        <p:nvSpPr>
          <p:cNvPr id="5" name="Rectangle 4"/>
          <p:cNvSpPr/>
          <p:nvPr/>
        </p:nvSpPr>
        <p:spPr>
          <a:xfrm>
            <a:off x="777586" y="1129916"/>
            <a:ext cx="7571509" cy="1754326"/>
          </a:xfrm>
          <a:prstGeom prst="rect">
            <a:avLst/>
          </a:prstGeom>
        </p:spPr>
        <p:txBody>
          <a:bodyPr wrap="square">
            <a:spAutoFit/>
          </a:bodyPr>
          <a:lstStyle/>
          <a:p>
            <a:pPr algn="just"/>
            <a:r>
              <a:rPr lang="en-US" b="1" dirty="0" smtClean="0">
                <a:latin typeface="Garamond" panose="02020404030301010803" pitchFamily="18" charset="0"/>
              </a:rPr>
              <a:t>Few Recommendations for strengthening legal aid centres</a:t>
            </a:r>
          </a:p>
          <a:p>
            <a:pPr algn="just"/>
            <a:endParaRPr lang="en-US" b="1" dirty="0" smtClean="0">
              <a:latin typeface="Garamond" panose="02020404030301010803" pitchFamily="18" charset="0"/>
            </a:endParaRPr>
          </a:p>
          <a:p>
            <a:r>
              <a:rPr lang="en-US" b="1" dirty="0" smtClean="0">
                <a:latin typeface="Garamond" panose="02020404030301010803" pitchFamily="18" charset="0"/>
              </a:rPr>
              <a:t>6</a:t>
            </a:r>
            <a:r>
              <a:rPr lang="en-US" b="1" dirty="0">
                <a:latin typeface="Garamond" panose="02020404030301010803" pitchFamily="18" charset="0"/>
              </a:rPr>
              <a:t>. </a:t>
            </a:r>
            <a:r>
              <a:rPr lang="en-US" dirty="0">
                <a:latin typeface="Garamond" panose="02020404030301010803" pitchFamily="18" charset="0"/>
              </a:rPr>
              <a:t>Continue the same initiation in all other States.</a:t>
            </a:r>
          </a:p>
          <a:p>
            <a:r>
              <a:rPr lang="en-US" dirty="0">
                <a:latin typeface="Garamond" panose="02020404030301010803" pitchFamily="18" charset="0"/>
              </a:rPr>
              <a:t> </a:t>
            </a:r>
          </a:p>
          <a:p>
            <a:r>
              <a:rPr lang="en-US" b="1" dirty="0">
                <a:latin typeface="Garamond" panose="02020404030301010803" pitchFamily="18" charset="0"/>
              </a:rPr>
              <a:t>7. </a:t>
            </a:r>
            <a:r>
              <a:rPr lang="en-US" dirty="0">
                <a:latin typeface="Garamond" panose="02020404030301010803" pitchFamily="18" charset="0"/>
              </a:rPr>
              <a:t>Create </a:t>
            </a:r>
            <a:r>
              <a:rPr lang="en-US" dirty="0" smtClean="0">
                <a:latin typeface="Garamond" panose="02020404030301010803" pitchFamily="18" charset="0"/>
              </a:rPr>
              <a:t>a website </a:t>
            </a:r>
            <a:r>
              <a:rPr lang="en-US" dirty="0">
                <a:latin typeface="Garamond" panose="02020404030301010803" pitchFamily="18" charset="0"/>
              </a:rPr>
              <a:t>for sharing the concerns and experiences.</a:t>
            </a:r>
          </a:p>
          <a:p>
            <a:endParaRPr lang="en-US" dirty="0">
              <a:latin typeface="Garamond" panose="02020404030301010803" pitchFamily="18" charset="0"/>
            </a:endParaRPr>
          </a:p>
        </p:txBody>
      </p:sp>
      <p:sp>
        <p:nvSpPr>
          <p:cNvPr id="10" name="TextBox 9"/>
          <p:cNvSpPr txBox="1"/>
          <p:nvPr/>
        </p:nvSpPr>
        <p:spPr>
          <a:xfrm>
            <a:off x="762000" y="533400"/>
            <a:ext cx="7924800" cy="461665"/>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A Study of Law School Based Legal Services </a:t>
            </a:r>
            <a:r>
              <a:rPr lang="en-US" sz="2400" b="1" dirty="0" smtClean="0">
                <a:solidFill>
                  <a:srgbClr val="FF0000"/>
                </a:solidFill>
                <a:latin typeface="Garamond" panose="02020404030301010803" pitchFamily="18" charset="0"/>
              </a:rPr>
              <a:t>Clinics (2011)*</a:t>
            </a:r>
            <a:endParaRPr lang="en-US" sz="24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2152130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
        <p:nvSpPr>
          <p:cNvPr id="7" name="TextBox 6"/>
          <p:cNvSpPr txBox="1"/>
          <p:nvPr/>
        </p:nvSpPr>
        <p:spPr>
          <a:xfrm>
            <a:off x="2133600" y="2743200"/>
            <a:ext cx="4419600" cy="830997"/>
          </a:xfrm>
          <a:prstGeom prst="rect">
            <a:avLst/>
          </a:prstGeom>
          <a:noFill/>
        </p:spPr>
        <p:txBody>
          <a:bodyPr wrap="square" rtlCol="0">
            <a:spAutoFit/>
          </a:bodyPr>
          <a:lstStyle/>
          <a:p>
            <a:pPr algn="ctr"/>
            <a:r>
              <a:rPr lang="en-US" sz="4800" b="1" dirty="0" smtClean="0">
                <a:solidFill>
                  <a:srgbClr val="FF0000"/>
                </a:solidFill>
                <a:latin typeface="Garamond" panose="02020404030301010803" pitchFamily="18" charset="0"/>
              </a:rPr>
              <a:t>Case 2</a:t>
            </a:r>
            <a:endParaRPr lang="en-US" sz="48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906813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129916"/>
            <a:ext cx="7571509" cy="3293209"/>
          </a:xfrm>
          <a:prstGeom prst="rect">
            <a:avLst/>
          </a:prstGeom>
        </p:spPr>
        <p:txBody>
          <a:bodyPr wrap="square">
            <a:spAutoFit/>
          </a:bodyPr>
          <a:lstStyle/>
          <a:p>
            <a:pPr algn="just"/>
            <a:r>
              <a:rPr lang="en-US" sz="2000" b="1" dirty="0" smtClean="0">
                <a:latin typeface="Garamond" panose="02020404030301010803" pitchFamily="18" charset="0"/>
              </a:rPr>
              <a:t>Samples</a:t>
            </a:r>
          </a:p>
          <a:p>
            <a:pPr algn="just"/>
            <a:endParaRPr lang="en-US" sz="2000" b="1" dirty="0" smtClean="0">
              <a:latin typeface="Garamond" panose="02020404030301010803" pitchFamily="18" charset="0"/>
            </a:endParaRPr>
          </a:p>
          <a:p>
            <a:pPr marL="285750" indent="-285750" algn="just">
              <a:lnSpc>
                <a:spcPct val="150000"/>
              </a:lnSpc>
              <a:buFontTx/>
              <a:buChar char="-"/>
            </a:pPr>
            <a:r>
              <a:rPr lang="en-US" sz="2000" dirty="0" smtClean="0">
                <a:latin typeface="Garamond" panose="02020404030301010803" pitchFamily="18" charset="0"/>
              </a:rPr>
              <a:t>702 beneficiaries of legal aid services</a:t>
            </a:r>
          </a:p>
          <a:p>
            <a:pPr marL="285750" indent="-285750" algn="just">
              <a:lnSpc>
                <a:spcPct val="150000"/>
              </a:lnSpc>
              <a:buFontTx/>
              <a:buChar char="-"/>
            </a:pPr>
            <a:r>
              <a:rPr lang="en-US" sz="2000" dirty="0" smtClean="0">
                <a:latin typeface="Garamond" panose="02020404030301010803" pitchFamily="18" charset="0"/>
              </a:rPr>
              <a:t>173 judicial officers</a:t>
            </a:r>
          </a:p>
          <a:p>
            <a:pPr marL="285750" indent="-285750" algn="just">
              <a:lnSpc>
                <a:spcPct val="150000"/>
              </a:lnSpc>
              <a:buFontTx/>
              <a:buChar char="-"/>
            </a:pPr>
            <a:r>
              <a:rPr lang="en-US" sz="2000" dirty="0" smtClean="0">
                <a:latin typeface="Garamond" panose="02020404030301010803" pitchFamily="18" charset="0"/>
              </a:rPr>
              <a:t>11 member secretaries Delhi Legal Services Authorities</a:t>
            </a:r>
          </a:p>
          <a:p>
            <a:pPr marL="285750" indent="-285750" algn="just">
              <a:lnSpc>
                <a:spcPct val="150000"/>
              </a:lnSpc>
              <a:buFontTx/>
              <a:buChar char="-"/>
            </a:pPr>
            <a:r>
              <a:rPr lang="en-US" sz="2000" dirty="0" smtClean="0">
                <a:latin typeface="Garamond" panose="02020404030301010803" pitchFamily="18" charset="0"/>
              </a:rPr>
              <a:t>174 Legal Aid Counsels</a:t>
            </a:r>
          </a:p>
          <a:p>
            <a:pPr marL="285750" indent="-285750" algn="just">
              <a:lnSpc>
                <a:spcPct val="150000"/>
              </a:lnSpc>
              <a:buFontTx/>
              <a:buChar char="-"/>
            </a:pPr>
            <a:r>
              <a:rPr lang="en-US" sz="2000" dirty="0" smtClean="0">
                <a:latin typeface="Garamond" panose="02020404030301010803" pitchFamily="18" charset="0"/>
              </a:rPr>
              <a:t>1039 women at Special Courts and Family courts</a:t>
            </a:r>
            <a:endParaRPr lang="en-US"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1827349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129916"/>
            <a:ext cx="7571509" cy="1938992"/>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b="1" dirty="0" smtClean="0">
                <a:latin typeface="Garamond" panose="02020404030301010803" pitchFamily="18" charset="0"/>
              </a:rPr>
              <a:t>98%</a:t>
            </a:r>
            <a:r>
              <a:rPr lang="en-US" sz="2000" dirty="0" smtClean="0">
                <a:latin typeface="Garamond" panose="02020404030301010803" pitchFamily="18" charset="0"/>
              </a:rPr>
              <a:t> of the beneficiaries opted for free legal services on the ground that they had no resources to engage paid private counsels for their litigation.</a:t>
            </a: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1344297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129916"/>
            <a:ext cx="7571509" cy="5016758"/>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b="1" dirty="0" smtClean="0">
                <a:latin typeface="Garamond" panose="02020404030301010803" pitchFamily="18" charset="0"/>
              </a:rPr>
              <a:t>54.5% </a:t>
            </a:r>
            <a:r>
              <a:rPr lang="en-US" sz="2000" dirty="0" smtClean="0">
                <a:latin typeface="Garamond" panose="02020404030301010803" pitchFamily="18" charset="0"/>
              </a:rPr>
              <a:t>of the regulators find that the LACs join legal aid services for promoting and supporting the causes of the beneficiaries of the legal aid services.</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b="1" dirty="0" smtClean="0">
                <a:latin typeface="Garamond" panose="02020404030301010803" pitchFamily="18" charset="0"/>
              </a:rPr>
              <a:t>9.1% </a:t>
            </a:r>
            <a:r>
              <a:rPr lang="en-US" sz="2000" dirty="0" smtClean="0">
                <a:latin typeface="Garamond" panose="02020404030301010803" pitchFamily="18" charset="0"/>
              </a:rPr>
              <a:t>regulators felt that LACs join legal aid services for employment opportunities.</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Another </a:t>
            </a:r>
            <a:r>
              <a:rPr lang="en-US" sz="2000" b="1" dirty="0" smtClean="0">
                <a:latin typeface="Garamond" panose="02020404030301010803" pitchFamily="18" charset="0"/>
              </a:rPr>
              <a:t>36.4% </a:t>
            </a:r>
            <a:r>
              <a:rPr lang="en-US" sz="2000" dirty="0" smtClean="0">
                <a:latin typeface="Garamond" panose="02020404030301010803" pitchFamily="18" charset="0"/>
              </a:rPr>
              <a:t>regulators were of the considered views that LACs joins legal aid services to gain experiences in courts. The moment the LACs get some exposure and become confident at practice in courts, they depart from the legal aid institutions. As per the views of those regulators respondents, LACs are allowed to practice and experiment at the cost of poor beneficiaries.</a:t>
            </a:r>
            <a:endParaRPr lang="en-US"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477730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129916"/>
            <a:ext cx="7571509" cy="5632311"/>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Lack of devotion is probably due to the nature of engagement of the LACs and the better quantum of honorarium involved in their private practice as compared to legal aid services.</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It is also seen that the LACs are piece rated employees, although not in strict sense, because they are involved and paid on the basis of allotted cases, where honorarium in stages is paid, without any usual payment like a regular employee. In the real sense, they are not empanelled for the full-time operation of the legal aid services. This can be deducted from the fact that </a:t>
            </a:r>
            <a:r>
              <a:rPr lang="en-US" sz="2000" b="1" dirty="0" smtClean="0">
                <a:latin typeface="Garamond" panose="02020404030301010803" pitchFamily="18" charset="0"/>
              </a:rPr>
              <a:t>29.3% </a:t>
            </a:r>
            <a:r>
              <a:rPr lang="en-US" sz="2000" dirty="0" smtClean="0">
                <a:latin typeface="Garamond" panose="02020404030301010803" pitchFamily="18" charset="0"/>
              </a:rPr>
              <a:t>LAC respondents are accessible for the free legal aid litigation on a part time basis only.</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More than </a:t>
            </a:r>
            <a:r>
              <a:rPr lang="en-US" sz="2000" b="1" dirty="0" smtClean="0">
                <a:latin typeface="Garamond" panose="02020404030301010803" pitchFamily="18" charset="0"/>
              </a:rPr>
              <a:t>57.5% </a:t>
            </a:r>
            <a:r>
              <a:rPr lang="en-US" sz="2000" dirty="0" smtClean="0">
                <a:latin typeface="Garamond" panose="02020404030301010803" pitchFamily="18" charset="0"/>
              </a:rPr>
              <a:t>of the LACs do not have full time availability, because of ad-hoc empanelment by the DLSA</a:t>
            </a:r>
          </a:p>
          <a:p>
            <a:pPr marL="285750" indent="-285750" algn="just">
              <a:buFontTx/>
              <a:buChar char="-"/>
            </a:pPr>
            <a:endParaRPr lang="en-US"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2545516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129916"/>
            <a:ext cx="7571509" cy="5355312"/>
          </a:xfrm>
          <a:prstGeom prst="rect">
            <a:avLst/>
          </a:prstGeom>
        </p:spPr>
        <p:txBody>
          <a:bodyPr wrap="square">
            <a:spAutoFit/>
          </a:bodyPr>
          <a:lstStyle/>
          <a:p>
            <a:pPr algn="just"/>
            <a:r>
              <a:rPr lang="en-US" b="1" dirty="0" smtClean="0">
                <a:latin typeface="Garamond" panose="02020404030301010803" pitchFamily="18" charset="0"/>
              </a:rPr>
              <a:t>Findings</a:t>
            </a:r>
          </a:p>
          <a:p>
            <a:pPr algn="just"/>
            <a:endParaRPr lang="en-US" b="1"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37% </a:t>
            </a:r>
            <a:r>
              <a:rPr lang="en-US" dirty="0" smtClean="0">
                <a:latin typeface="Garamond" panose="02020404030301010803" pitchFamily="18" charset="0"/>
              </a:rPr>
              <a:t>of the beneficiary respondent, the LACs demanded money for providing legal aid services to the beneficiaries.</a:t>
            </a:r>
          </a:p>
          <a:p>
            <a:pPr marL="285750" indent="-285750" algn="just">
              <a:buFontTx/>
              <a:buChar char="-"/>
            </a:pPr>
            <a:endParaRPr lang="en-US"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56.4% </a:t>
            </a:r>
            <a:r>
              <a:rPr lang="en-US" dirty="0" smtClean="0">
                <a:latin typeface="Garamond" panose="02020404030301010803" pitchFamily="18" charset="0"/>
              </a:rPr>
              <a:t>beneficiaries either did not pay or were reluctant to disclose.</a:t>
            </a:r>
          </a:p>
          <a:p>
            <a:pPr marL="285750" indent="-285750" algn="just">
              <a:buFontTx/>
              <a:buChar char="-"/>
            </a:pPr>
            <a:endParaRPr lang="en-US"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90.9% </a:t>
            </a:r>
            <a:r>
              <a:rPr lang="en-US" dirty="0" smtClean="0">
                <a:latin typeface="Garamond" panose="02020404030301010803" pitchFamily="18" charset="0"/>
              </a:rPr>
              <a:t>of the regulators have acknowledged that complaints from the beneficiaries regarding LACs demanding money for defending the claims of the beneficiaries have regularly been received at the DLSAs</a:t>
            </a:r>
          </a:p>
          <a:p>
            <a:pPr marL="285750" indent="-285750" algn="just">
              <a:buFontTx/>
              <a:buChar char="-"/>
            </a:pPr>
            <a:endParaRPr lang="en-US" dirty="0" smtClean="0">
              <a:latin typeface="Garamond" panose="02020404030301010803" pitchFamily="18" charset="0"/>
            </a:endParaRPr>
          </a:p>
          <a:p>
            <a:pPr marL="285750" indent="-285750" algn="just">
              <a:buFontTx/>
              <a:buChar char="-"/>
            </a:pPr>
            <a:r>
              <a:rPr lang="en-US" dirty="0" smtClean="0">
                <a:latin typeface="Garamond" panose="02020404030301010803" pitchFamily="18" charset="0"/>
              </a:rPr>
              <a:t>About </a:t>
            </a:r>
            <a:r>
              <a:rPr lang="en-US" b="1" dirty="0" smtClean="0">
                <a:latin typeface="Garamond" panose="02020404030301010803" pitchFamily="18" charset="0"/>
              </a:rPr>
              <a:t>2.3% </a:t>
            </a:r>
            <a:r>
              <a:rPr lang="en-US" dirty="0" smtClean="0">
                <a:latin typeface="Garamond" panose="02020404030301010803" pitchFamily="18" charset="0"/>
              </a:rPr>
              <a:t>the LACs have accepted that they demanded money from the beneficiaries for the service rendered. As per these respondents, a LAC is required to make initial payment for the relevant documents &amp; charges and the DLSAs make no advance payment at the time of allocation of cases to the LACs. After that, bills and forms submitted to the DLSAs for claiming honorarium in stages.</a:t>
            </a:r>
          </a:p>
          <a:p>
            <a:pPr marL="285750" indent="-285750" algn="just">
              <a:buFontTx/>
              <a:buChar char="-"/>
            </a:pPr>
            <a:endParaRPr lang="en-US" dirty="0">
              <a:latin typeface="Garamond" panose="02020404030301010803" pitchFamily="18" charset="0"/>
            </a:endParaRPr>
          </a:p>
          <a:p>
            <a:pPr algn="just"/>
            <a:endParaRPr lang="en-US" dirty="0">
              <a:latin typeface="Garamond" panose="02020404030301010803" pitchFamily="18" charset="0"/>
            </a:endParaRPr>
          </a:p>
        </p:txBody>
      </p:sp>
    </p:spTree>
    <p:extLst>
      <p:ext uri="{BB962C8B-B14F-4D97-AF65-F5344CB8AC3E}">
        <p14:creationId xmlns="" xmlns:p14="http://schemas.microsoft.com/office/powerpoint/2010/main" val="3414828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77586" y="1059597"/>
            <a:ext cx="7571509" cy="5539978"/>
          </a:xfrm>
          <a:prstGeom prst="rect">
            <a:avLst/>
          </a:prstGeom>
        </p:spPr>
        <p:txBody>
          <a:bodyPr wrap="square">
            <a:spAutoFit/>
          </a:bodyPr>
          <a:lstStyle/>
          <a:p>
            <a:pPr algn="just"/>
            <a:r>
              <a:rPr lang="en-US" b="1" dirty="0" smtClean="0">
                <a:latin typeface="Garamond" panose="02020404030301010803" pitchFamily="18" charset="0"/>
              </a:rPr>
              <a:t>Findings</a:t>
            </a:r>
          </a:p>
          <a:p>
            <a:pPr algn="just"/>
            <a:endParaRPr lang="en-US" sz="1200" b="1" dirty="0" smtClean="0">
              <a:latin typeface="Garamond" panose="02020404030301010803" pitchFamily="18" charset="0"/>
            </a:endParaRPr>
          </a:p>
          <a:p>
            <a:pPr algn="ctr"/>
            <a:r>
              <a:rPr lang="en-US" u="sng" dirty="0" smtClean="0">
                <a:latin typeface="Garamond" panose="02020404030301010803" pitchFamily="18" charset="0"/>
              </a:rPr>
              <a:t>Parameters – Quality of arguments, quality of articulation and quality of drafting</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72.8% </a:t>
            </a:r>
            <a:r>
              <a:rPr lang="en-US" dirty="0" smtClean="0">
                <a:latin typeface="Garamond" panose="02020404030301010803" pitchFamily="18" charset="0"/>
              </a:rPr>
              <a:t>regulators who are responsible for the empanelment of the LACs, have assessed that most of the LACs are above average and none below average in their argument skills</a:t>
            </a:r>
          </a:p>
          <a:p>
            <a:pPr marL="285750" indent="-285750" algn="just">
              <a:buFontTx/>
              <a:buChar char="-"/>
            </a:pPr>
            <a:endParaRPr lang="en-US" sz="12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55.9% </a:t>
            </a:r>
            <a:r>
              <a:rPr lang="en-US" dirty="0" smtClean="0">
                <a:latin typeface="Garamond" panose="02020404030301010803" pitchFamily="18" charset="0"/>
              </a:rPr>
              <a:t>of the judicial officers were of the view that the quality of argument skills of the LACs is below average</a:t>
            </a:r>
          </a:p>
          <a:p>
            <a:pPr marL="285750" indent="-285750" algn="just">
              <a:buFontTx/>
              <a:buChar char="-"/>
            </a:pPr>
            <a:endParaRPr lang="en-US" sz="12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21.7% </a:t>
            </a:r>
            <a:r>
              <a:rPr lang="en-US" dirty="0" smtClean="0">
                <a:latin typeface="Garamond" panose="02020404030301010803" pitchFamily="18" charset="0"/>
              </a:rPr>
              <a:t>of the respondents in the same category felt that the LACs are just average in their skills</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dirty="0" smtClean="0">
                <a:latin typeface="Garamond" panose="02020404030301010803" pitchFamily="18" charset="0"/>
              </a:rPr>
              <a:t>As per </a:t>
            </a:r>
            <a:r>
              <a:rPr lang="en-US" b="1" dirty="0" smtClean="0">
                <a:latin typeface="Garamond" panose="02020404030301010803" pitchFamily="18" charset="0"/>
              </a:rPr>
              <a:t>61.8% </a:t>
            </a:r>
            <a:r>
              <a:rPr lang="en-US" dirty="0" smtClean="0">
                <a:latin typeface="Garamond" panose="02020404030301010803" pitchFamily="18" charset="0"/>
              </a:rPr>
              <a:t>judicial officer, LACs were of just average in the event of articulation skill. Whereas around </a:t>
            </a:r>
            <a:r>
              <a:rPr lang="en-US" b="1" dirty="0" smtClean="0">
                <a:latin typeface="Garamond" panose="02020404030301010803" pitchFamily="18" charset="0"/>
              </a:rPr>
              <a:t>18.5% </a:t>
            </a:r>
            <a:r>
              <a:rPr lang="en-US" dirty="0" smtClean="0">
                <a:latin typeface="Garamond" panose="02020404030301010803" pitchFamily="18" charset="0"/>
              </a:rPr>
              <a:t>of the judges have found it to be below average.</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54.5% </a:t>
            </a:r>
            <a:r>
              <a:rPr lang="en-US" dirty="0" smtClean="0">
                <a:latin typeface="Garamond" panose="02020404030301010803" pitchFamily="18" charset="0"/>
              </a:rPr>
              <a:t>of the regulators are of the opinion that LACs are good at the drafting, another </a:t>
            </a:r>
            <a:r>
              <a:rPr lang="en-US" b="1" dirty="0" smtClean="0">
                <a:latin typeface="Garamond" panose="02020404030301010803" pitchFamily="18" charset="0"/>
              </a:rPr>
              <a:t>45.5% </a:t>
            </a:r>
            <a:r>
              <a:rPr lang="en-US" dirty="0" smtClean="0">
                <a:latin typeface="Garamond" panose="02020404030301010803" pitchFamily="18" charset="0"/>
              </a:rPr>
              <a:t>felt the drafting skills of the LACs are just fair or average.</a:t>
            </a:r>
          </a:p>
          <a:p>
            <a:pPr marL="285750" indent="-285750" algn="just">
              <a:buFontTx/>
              <a:buChar char="-"/>
            </a:pPr>
            <a:endParaRPr lang="en-US" dirty="0">
              <a:latin typeface="Garamond" panose="02020404030301010803" pitchFamily="18" charset="0"/>
            </a:endParaRPr>
          </a:p>
          <a:p>
            <a:pPr algn="just"/>
            <a:endParaRPr lang="en-US" dirty="0">
              <a:latin typeface="Garamond" panose="02020404030301010803" pitchFamily="18" charset="0"/>
            </a:endParaRPr>
          </a:p>
        </p:txBody>
      </p:sp>
    </p:spTree>
    <p:extLst>
      <p:ext uri="{BB962C8B-B14F-4D97-AF65-F5344CB8AC3E}">
        <p14:creationId xmlns="" xmlns:p14="http://schemas.microsoft.com/office/powerpoint/2010/main" val="665996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3</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261803"/>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Clinical Legal Education, Law School &amp;  Legal Aid</a:t>
            </a:r>
            <a:endParaRPr lang="en-US" b="1" dirty="0">
              <a:solidFill>
                <a:srgbClr val="000000"/>
              </a:solidFill>
              <a:latin typeface="Garamond" panose="02020404030301010803" pitchFamily="18" charset="0"/>
            </a:endParaRPr>
          </a:p>
        </p:txBody>
      </p:sp>
      <p:sp>
        <p:nvSpPr>
          <p:cNvPr id="11" name="Rectangle 10"/>
          <p:cNvSpPr/>
          <p:nvPr/>
        </p:nvSpPr>
        <p:spPr>
          <a:xfrm>
            <a:off x="753990" y="417706"/>
            <a:ext cx="7500938" cy="5470728"/>
          </a:xfrm>
          <a:prstGeom prst="rect">
            <a:avLst/>
          </a:prstGeom>
        </p:spPr>
        <p:txBody>
          <a:bodyPr wrap="square">
            <a:spAutoFit/>
          </a:bodyPr>
          <a:lstStyle/>
          <a:p>
            <a:pPr algn="ctr">
              <a:lnSpc>
                <a:spcPct val="150000"/>
              </a:lnSpc>
            </a:pPr>
            <a:r>
              <a:rPr lang="en-US" sz="2000" b="1" dirty="0" smtClean="0">
                <a:latin typeface="Garamond" panose="02020404030301010803" pitchFamily="18" charset="0"/>
              </a:rPr>
              <a:t>Access</a:t>
            </a:r>
            <a:r>
              <a:rPr lang="en-US" sz="2400" b="1" dirty="0" smtClean="0">
                <a:latin typeface="Garamond" panose="02020404030301010803" pitchFamily="18" charset="0"/>
              </a:rPr>
              <a:t> of Justice</a:t>
            </a:r>
          </a:p>
          <a:p>
            <a:pPr marL="285750" indent="-285750" algn="just">
              <a:lnSpc>
                <a:spcPct val="150000"/>
              </a:lnSpc>
              <a:buFont typeface="Wingdings" panose="05000000000000000000" pitchFamily="2" charset="2"/>
              <a:buChar char="v"/>
            </a:pPr>
            <a:r>
              <a:rPr lang="en-US" sz="1900" b="1" dirty="0" smtClean="0">
                <a:latin typeface="Garamond" panose="02020404030301010803" pitchFamily="18" charset="0"/>
              </a:rPr>
              <a:t>Constitutional Goals</a:t>
            </a:r>
          </a:p>
          <a:p>
            <a:pPr marL="285750" indent="-285750" algn="just">
              <a:lnSpc>
                <a:spcPct val="150000"/>
              </a:lnSpc>
              <a:buFont typeface="Wingdings" panose="05000000000000000000" pitchFamily="2" charset="2"/>
              <a:buChar char="v"/>
            </a:pPr>
            <a:r>
              <a:rPr lang="en-US" sz="1900" b="1" i="0" dirty="0" smtClean="0">
                <a:solidFill>
                  <a:srgbClr val="000000"/>
                </a:solidFill>
                <a:effectLst/>
                <a:latin typeface="Garamond" panose="02020404030301010803" pitchFamily="18" charset="0"/>
              </a:rPr>
              <a:t>Preamble – Justice, Liberty &amp; Equality</a:t>
            </a:r>
          </a:p>
          <a:p>
            <a:pPr marL="285750" indent="-285750" algn="just">
              <a:lnSpc>
                <a:spcPct val="150000"/>
              </a:lnSpc>
              <a:buFont typeface="Wingdings" panose="05000000000000000000" pitchFamily="2" charset="2"/>
              <a:buChar char="v"/>
            </a:pPr>
            <a:r>
              <a:rPr lang="en-US" sz="1900" b="1" dirty="0" smtClean="0">
                <a:solidFill>
                  <a:srgbClr val="000000"/>
                </a:solidFill>
                <a:latin typeface="Garamond" panose="02020404030301010803" pitchFamily="18" charset="0"/>
              </a:rPr>
              <a:t>Article 14 Equality before law and equal protection of law</a:t>
            </a:r>
          </a:p>
          <a:p>
            <a:pPr marL="285750" indent="-285750" algn="just">
              <a:lnSpc>
                <a:spcPct val="150000"/>
              </a:lnSpc>
              <a:buFont typeface="Wingdings" panose="05000000000000000000" pitchFamily="2" charset="2"/>
              <a:buChar char="v"/>
            </a:pPr>
            <a:r>
              <a:rPr lang="en-US" sz="1900" b="1" i="0" dirty="0" smtClean="0">
                <a:solidFill>
                  <a:srgbClr val="000000"/>
                </a:solidFill>
                <a:effectLst/>
                <a:latin typeface="Garamond" panose="02020404030301010803" pitchFamily="18" charset="0"/>
              </a:rPr>
              <a:t>Article 21 – Just, Fair &amp; Reasonable Procedure established by due process of law</a:t>
            </a:r>
          </a:p>
          <a:p>
            <a:pPr marL="285750" indent="-285750" algn="just">
              <a:lnSpc>
                <a:spcPct val="150000"/>
              </a:lnSpc>
              <a:buFont typeface="Wingdings" panose="05000000000000000000" pitchFamily="2" charset="2"/>
              <a:buChar char="v"/>
            </a:pPr>
            <a:r>
              <a:rPr lang="en-US" sz="1900" b="1" dirty="0" smtClean="0">
                <a:solidFill>
                  <a:srgbClr val="000000"/>
                </a:solidFill>
                <a:latin typeface="Garamond" panose="02020404030301010803" pitchFamily="18" charset="0"/>
              </a:rPr>
              <a:t>Article 22(1) Right counsel of own choice</a:t>
            </a:r>
          </a:p>
          <a:p>
            <a:pPr marL="285750" indent="-285750" algn="just">
              <a:lnSpc>
                <a:spcPct val="150000"/>
              </a:lnSpc>
              <a:buFont typeface="Wingdings" panose="05000000000000000000" pitchFamily="2" charset="2"/>
              <a:buChar char="v"/>
            </a:pPr>
            <a:r>
              <a:rPr lang="en-US" sz="1900" b="1" i="0" dirty="0" smtClean="0">
                <a:solidFill>
                  <a:srgbClr val="000000"/>
                </a:solidFill>
                <a:effectLst/>
                <a:latin typeface="Garamond" panose="02020404030301010803" pitchFamily="18" charset="0"/>
              </a:rPr>
              <a:t>Article 39A – Equal Justice and Free Legal Aid</a:t>
            </a:r>
          </a:p>
          <a:p>
            <a:pPr marL="285750" indent="-285750" algn="just">
              <a:lnSpc>
                <a:spcPct val="150000"/>
              </a:lnSpc>
              <a:buFont typeface="Wingdings" panose="05000000000000000000" pitchFamily="2" charset="2"/>
              <a:buChar char="v"/>
            </a:pPr>
            <a:r>
              <a:rPr lang="en-US" sz="1900" b="1" dirty="0" smtClean="0">
                <a:solidFill>
                  <a:srgbClr val="000000"/>
                </a:solidFill>
                <a:latin typeface="Garamond" panose="02020404030301010803" pitchFamily="18" charset="0"/>
              </a:rPr>
              <a:t>Civil Procedure Code, 1908 Order XXXIII</a:t>
            </a:r>
          </a:p>
          <a:p>
            <a:pPr marL="285750" indent="-285750" algn="just">
              <a:lnSpc>
                <a:spcPct val="150000"/>
              </a:lnSpc>
              <a:buFont typeface="Wingdings" panose="05000000000000000000" pitchFamily="2" charset="2"/>
              <a:buChar char="v"/>
            </a:pPr>
            <a:r>
              <a:rPr lang="en-US" sz="1900" b="1" i="0" dirty="0" smtClean="0">
                <a:solidFill>
                  <a:srgbClr val="000000"/>
                </a:solidFill>
                <a:effectLst/>
                <a:latin typeface="Garamond" panose="02020404030301010803" pitchFamily="18" charset="0"/>
              </a:rPr>
              <a:t>Criminal Procedure Code, 1973, Section 304 </a:t>
            </a:r>
            <a:r>
              <a:rPr lang="en-US" sz="1900" i="0" dirty="0" smtClean="0">
                <a:solidFill>
                  <a:srgbClr val="000000"/>
                </a:solidFill>
                <a:effectLst/>
                <a:latin typeface="Garamond" panose="02020404030301010803" pitchFamily="18" charset="0"/>
              </a:rPr>
              <a:t>(</a:t>
            </a:r>
            <a:r>
              <a:rPr lang="en-US" sz="1900" dirty="0" smtClean="0">
                <a:solidFill>
                  <a:srgbClr val="000000"/>
                </a:solidFill>
                <a:latin typeface="Garamond" panose="02020404030301010803" pitchFamily="18" charset="0"/>
              </a:rPr>
              <a:t>Legal </a:t>
            </a:r>
            <a:r>
              <a:rPr lang="en-US" sz="1900" dirty="0">
                <a:solidFill>
                  <a:srgbClr val="000000"/>
                </a:solidFill>
                <a:latin typeface="Garamond" panose="02020404030301010803" pitchFamily="18" charset="0"/>
              </a:rPr>
              <a:t>aid to accused at State expense in certain cases</a:t>
            </a:r>
            <a:r>
              <a:rPr lang="en-US" sz="1900" dirty="0" smtClean="0">
                <a:solidFill>
                  <a:srgbClr val="000000"/>
                </a:solidFill>
                <a:latin typeface="Garamond" panose="02020404030301010803" pitchFamily="18" charset="0"/>
              </a:rPr>
              <a:t>.)</a:t>
            </a:r>
            <a:endParaRPr lang="en-US" sz="1900" dirty="0">
              <a:solidFill>
                <a:srgbClr val="000000"/>
              </a:solidFill>
              <a:latin typeface="Garamond" panose="02020404030301010803" pitchFamily="18" charset="0"/>
            </a:endParaRPr>
          </a:p>
          <a:p>
            <a:pPr marL="285750" indent="-285750" algn="just">
              <a:lnSpc>
                <a:spcPct val="150000"/>
              </a:lnSpc>
              <a:buFont typeface="Wingdings" panose="05000000000000000000" pitchFamily="2" charset="2"/>
              <a:buChar char="v"/>
            </a:pPr>
            <a:r>
              <a:rPr lang="en-US" sz="1900" b="1" dirty="0" smtClean="0">
                <a:solidFill>
                  <a:srgbClr val="000000"/>
                </a:solidFill>
                <a:latin typeface="Garamond" panose="02020404030301010803" pitchFamily="18" charset="0"/>
              </a:rPr>
              <a:t>Advocates Act, 1961, Section 9A </a:t>
            </a:r>
            <a:r>
              <a:rPr lang="en-US" sz="1900" dirty="0" smtClean="0">
                <a:solidFill>
                  <a:srgbClr val="000000"/>
                </a:solidFill>
                <a:latin typeface="Garamond" panose="02020404030301010803" pitchFamily="18" charset="0"/>
              </a:rPr>
              <a:t>(Legal Aid Committee)</a:t>
            </a: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p:cNvSpPr/>
          <p:nvPr/>
        </p:nvSpPr>
        <p:spPr>
          <a:xfrm>
            <a:off x="1469989" y="6363438"/>
            <a:ext cx="7000875" cy="461665"/>
          </a:xfrm>
          <a:prstGeom prst="rect">
            <a:avLst/>
          </a:prstGeom>
        </p:spPr>
        <p:txBody>
          <a:bodyPr wrap="square">
            <a:spAutoFit/>
          </a:bodyPr>
          <a:lstStyle/>
          <a:p>
            <a:r>
              <a:rPr lang="en-US" sz="1200" dirty="0">
                <a:latin typeface="Garamond" panose="02020404030301010803" pitchFamily="18" charset="0"/>
              </a:rPr>
              <a:t>Clinical Legal education Law schools and Legal Aid (Law</a:t>
            </a:r>
            <a:r>
              <a:rPr lang="en-US" sz="1200" dirty="0" smtClean="0">
                <a:latin typeface="Garamond" panose="02020404030301010803" pitchFamily="18" charset="0"/>
              </a:rPr>
              <a:t>). MOOC on Access to Justice available at </a:t>
            </a:r>
            <a:r>
              <a:rPr lang="en-US" sz="1200" dirty="0">
                <a:latin typeface="Garamond" panose="02020404030301010803" pitchFamily="18" charset="0"/>
              </a:rPr>
              <a:t>https://</a:t>
            </a:r>
            <a:r>
              <a:rPr lang="en-US" sz="1200" dirty="0" smtClean="0">
                <a:latin typeface="Garamond" panose="02020404030301010803" pitchFamily="18" charset="0"/>
              </a:rPr>
              <a:t>www.youtube.com/watch?v=eLYzG5UPdJA accessed on April 5, 2019</a:t>
            </a:r>
            <a:endParaRPr lang="en-US" sz="1200" b="0" i="0" dirty="0">
              <a:effectLst/>
              <a:latin typeface="Garamond" panose="02020404030301010803" pitchFamily="18" charset="0"/>
            </a:endParaRPr>
          </a:p>
        </p:txBody>
      </p:sp>
    </p:spTree>
    <p:extLst>
      <p:ext uri="{BB962C8B-B14F-4D97-AF65-F5344CB8AC3E}">
        <p14:creationId xmlns="" xmlns:p14="http://schemas.microsoft.com/office/powerpoint/2010/main" val="1292343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1000"/>
                                        <p:tgtEl>
                                          <p:spTgt spid="11">
                                            <p:txEl>
                                              <p:pRg st="3" end="3"/>
                                            </p:txEl>
                                          </p:spTgt>
                                        </p:tgtEl>
                                      </p:cBhvr>
                                    </p:animEffect>
                                    <p:anim calcmode="lin" valueType="num">
                                      <p:cBhvr>
                                        <p:cTn id="1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anim calcmode="lin" valueType="num">
                                      <p:cBhvr>
                                        <p:cTn id="2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1000"/>
                                        <p:tgtEl>
                                          <p:spTgt spid="11">
                                            <p:txEl>
                                              <p:pRg st="6" end="6"/>
                                            </p:txEl>
                                          </p:spTgt>
                                        </p:tgtEl>
                                      </p:cBhvr>
                                    </p:animEffect>
                                    <p:anim calcmode="lin" valueType="num">
                                      <p:cBhvr>
                                        <p:cTn id="3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1000"/>
                                        <p:tgtEl>
                                          <p:spTgt spid="11">
                                            <p:txEl>
                                              <p:pRg st="7" end="7"/>
                                            </p:txEl>
                                          </p:spTgt>
                                        </p:tgtEl>
                                      </p:cBhvr>
                                    </p:animEffect>
                                    <p:anim calcmode="lin" valueType="num">
                                      <p:cBhvr>
                                        <p:cTn id="38"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fade">
                                      <p:cBhvr>
                                        <p:cTn id="42" dur="1000"/>
                                        <p:tgtEl>
                                          <p:spTgt spid="11">
                                            <p:txEl>
                                              <p:pRg st="8" end="8"/>
                                            </p:txEl>
                                          </p:spTgt>
                                        </p:tgtEl>
                                      </p:cBhvr>
                                    </p:animEffect>
                                    <p:anim calcmode="lin" valueType="num">
                                      <p:cBhvr>
                                        <p:cTn id="43"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fade">
                                      <p:cBhvr>
                                        <p:cTn id="47" dur="1000"/>
                                        <p:tgtEl>
                                          <p:spTgt spid="11">
                                            <p:txEl>
                                              <p:pRg st="9" end="9"/>
                                            </p:txEl>
                                          </p:spTgt>
                                        </p:tgtEl>
                                      </p:cBhvr>
                                    </p:animEffect>
                                    <p:anim calcmode="lin" valueType="num">
                                      <p:cBhvr>
                                        <p:cTn id="48"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5940088"/>
          </a:xfrm>
          <a:prstGeom prst="rect">
            <a:avLst/>
          </a:prstGeom>
        </p:spPr>
        <p:txBody>
          <a:bodyPr wrap="square">
            <a:spAutoFit/>
          </a:bodyPr>
          <a:lstStyle/>
          <a:p>
            <a:pPr algn="just"/>
            <a:r>
              <a:rPr lang="en-US" sz="1900" b="1" dirty="0" smtClean="0">
                <a:latin typeface="Garamond" panose="02020404030301010803" pitchFamily="18" charset="0"/>
              </a:rPr>
              <a:t>Findings</a:t>
            </a:r>
          </a:p>
          <a:p>
            <a:pPr algn="just"/>
            <a:endParaRPr lang="en-US" sz="1900" b="1"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Around </a:t>
            </a:r>
            <a:r>
              <a:rPr lang="en-US" sz="1900" b="1" dirty="0" smtClean="0">
                <a:latin typeface="Garamond" panose="02020404030301010803" pitchFamily="18" charset="0"/>
              </a:rPr>
              <a:t>49.7% </a:t>
            </a:r>
            <a:r>
              <a:rPr lang="en-US" sz="1900" dirty="0" smtClean="0">
                <a:latin typeface="Garamond" panose="02020404030301010803" pitchFamily="18" charset="0"/>
              </a:rPr>
              <a:t>of the judicial officers and </a:t>
            </a:r>
            <a:r>
              <a:rPr lang="en-US" sz="1900" b="1" dirty="0" smtClean="0">
                <a:latin typeface="Garamond" panose="02020404030301010803" pitchFamily="18" charset="0"/>
              </a:rPr>
              <a:t>54.5%</a:t>
            </a:r>
            <a:r>
              <a:rPr lang="en-US" sz="1900" dirty="0" smtClean="0">
                <a:latin typeface="Garamond" panose="02020404030301010803" pitchFamily="18" charset="0"/>
              </a:rPr>
              <a:t> regulators indicate that majority of the LACs are of average professional skills.</a:t>
            </a:r>
          </a:p>
          <a:p>
            <a:pPr marL="285750" indent="-285750" algn="just">
              <a:buFontTx/>
              <a:buChar char="-"/>
            </a:pPr>
            <a:endParaRPr lang="en-US" sz="19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Around </a:t>
            </a:r>
            <a:r>
              <a:rPr lang="en-US" sz="1900" b="1" dirty="0" smtClean="0">
                <a:latin typeface="Garamond" panose="02020404030301010803" pitchFamily="18" charset="0"/>
              </a:rPr>
              <a:t>26.1% </a:t>
            </a:r>
            <a:r>
              <a:rPr lang="en-US" sz="1900" dirty="0" smtClean="0">
                <a:latin typeface="Garamond" panose="02020404030301010803" pitchFamily="18" charset="0"/>
              </a:rPr>
              <a:t>judicial officers were of the considered appraisal that overall professional skills of the LACs are below satisfaction level.</a:t>
            </a:r>
          </a:p>
          <a:p>
            <a:pPr marL="285750" indent="-285750" algn="just">
              <a:buFontTx/>
              <a:buChar char="-"/>
            </a:pPr>
            <a:endParaRPr lang="en-US" sz="19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Assessment of the find that LACs were not competent to handle serious crimes involving a matter of life and death. As per the considerate views of </a:t>
            </a:r>
            <a:r>
              <a:rPr lang="en-US" sz="1900" b="1" dirty="0" smtClean="0">
                <a:latin typeface="Garamond" panose="02020404030301010803" pitchFamily="18" charset="0"/>
              </a:rPr>
              <a:t>89.30%</a:t>
            </a:r>
            <a:r>
              <a:rPr lang="en-US" sz="1900" dirty="0" smtClean="0">
                <a:latin typeface="Garamond" panose="02020404030301010803" pitchFamily="18" charset="0"/>
              </a:rPr>
              <a:t> of the judicial officers, the LACs are never engaged in serious crimes such as rape, murder, culpable homicide not amounting to murder, narcotics and other major offences.</a:t>
            </a:r>
          </a:p>
          <a:p>
            <a:pPr marL="285750" indent="-285750" algn="just">
              <a:buFontTx/>
              <a:buChar char="-"/>
            </a:pPr>
            <a:endParaRPr lang="en-US" sz="19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Such senior judicial officers always consider the appointment of amicus curiae, generally experienced legal practitioners of competency known to the judicial officers, are engaged to protect the interest of poor people, who are not in a position to hire a counsel at own.</a:t>
            </a:r>
          </a:p>
          <a:p>
            <a:pPr marL="285750" indent="-285750" algn="just">
              <a:buFontTx/>
              <a:buChar char="-"/>
            </a:pPr>
            <a:endParaRPr lang="en-US" sz="1900" dirty="0">
              <a:latin typeface="Garamond" panose="02020404030301010803" pitchFamily="18" charset="0"/>
            </a:endParaRPr>
          </a:p>
          <a:p>
            <a:pPr algn="just"/>
            <a:endParaRPr lang="en-US" sz="1900" dirty="0">
              <a:latin typeface="Garamond" panose="02020404030301010803" pitchFamily="18" charset="0"/>
            </a:endParaRPr>
          </a:p>
        </p:txBody>
      </p:sp>
    </p:spTree>
    <p:extLst>
      <p:ext uri="{BB962C8B-B14F-4D97-AF65-F5344CB8AC3E}">
        <p14:creationId xmlns="" xmlns:p14="http://schemas.microsoft.com/office/powerpoint/2010/main" val="2005977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5109091"/>
          </a:xfrm>
          <a:prstGeom prst="rect">
            <a:avLst/>
          </a:prstGeom>
        </p:spPr>
        <p:txBody>
          <a:bodyPr wrap="square">
            <a:spAutoFit/>
          </a:bodyPr>
          <a:lstStyle/>
          <a:p>
            <a:pPr algn="just"/>
            <a:r>
              <a:rPr lang="en-US" b="1" dirty="0" smtClean="0">
                <a:latin typeface="Garamond" panose="02020404030301010803" pitchFamily="18" charset="0"/>
              </a:rPr>
              <a:t>Findings</a:t>
            </a:r>
          </a:p>
          <a:p>
            <a:pPr algn="just"/>
            <a:endParaRPr lang="en-US" b="1" dirty="0" smtClean="0">
              <a:latin typeface="Garamond" panose="02020404030301010803" pitchFamily="18" charset="0"/>
            </a:endParaRPr>
          </a:p>
          <a:p>
            <a:pPr marL="285750" indent="-285750" algn="just">
              <a:buFontTx/>
              <a:buChar char="-"/>
            </a:pPr>
            <a:r>
              <a:rPr lang="en-US" dirty="0" smtClean="0">
                <a:latin typeface="Garamond" panose="02020404030301010803" pitchFamily="18" charset="0"/>
              </a:rPr>
              <a:t>As per opinion of </a:t>
            </a:r>
            <a:r>
              <a:rPr lang="en-US" b="1" dirty="0" smtClean="0">
                <a:latin typeface="Garamond" panose="02020404030301010803" pitchFamily="18" charset="0"/>
              </a:rPr>
              <a:t>61.8% </a:t>
            </a:r>
            <a:r>
              <a:rPr lang="en-US" dirty="0" smtClean="0">
                <a:latin typeface="Garamond" panose="02020404030301010803" pitchFamily="18" charset="0"/>
              </a:rPr>
              <a:t>judicial officers, the LACs are just average in case of arguments skills.</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75.1% </a:t>
            </a:r>
            <a:r>
              <a:rPr lang="en-US" dirty="0" smtClean="0">
                <a:latin typeface="Garamond" panose="02020404030301010803" pitchFamily="18" charset="0"/>
              </a:rPr>
              <a:t>judicial officer opined that the LACs are partly committed to the causes of legal aid services. These judicial officers found that majority of the LACs are occupied with a private practice and hardly interested in the protection of the interests of the beneficiaries.</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b="1" dirty="0" smtClean="0">
                <a:latin typeface="Garamond" panose="02020404030301010803" pitchFamily="18" charset="0"/>
              </a:rPr>
              <a:t>37.3% </a:t>
            </a:r>
            <a:r>
              <a:rPr lang="en-US" dirty="0" smtClean="0">
                <a:latin typeface="Garamond" panose="02020404030301010803" pitchFamily="18" charset="0"/>
              </a:rPr>
              <a:t>of the beneficiary expressed that LACs are not devoted the services of legal aid system. Another 18.5% beneficiaries considered that LACs were not at all committed.</a:t>
            </a:r>
          </a:p>
          <a:p>
            <a:pPr marL="285750" indent="-285750" algn="just">
              <a:buFontTx/>
              <a:buChar char="-"/>
            </a:pPr>
            <a:endParaRPr lang="en-US" sz="1000" dirty="0" smtClean="0">
              <a:latin typeface="Garamond" panose="02020404030301010803" pitchFamily="18" charset="0"/>
            </a:endParaRPr>
          </a:p>
          <a:p>
            <a:pPr marL="285750" indent="-285750" algn="just">
              <a:buFontTx/>
              <a:buChar char="-"/>
            </a:pPr>
            <a:r>
              <a:rPr lang="en-US" dirty="0" smtClean="0">
                <a:latin typeface="Garamond" panose="02020404030301010803" pitchFamily="18" charset="0"/>
              </a:rPr>
              <a:t>Overall aspects, </a:t>
            </a:r>
            <a:r>
              <a:rPr lang="en-US" b="1" dirty="0" smtClean="0">
                <a:latin typeface="Garamond" panose="02020404030301010803" pitchFamily="18" charset="0"/>
              </a:rPr>
              <a:t>69.5% </a:t>
            </a:r>
            <a:r>
              <a:rPr lang="en-US" dirty="0" smtClean="0">
                <a:latin typeface="Garamond" panose="02020404030301010803" pitchFamily="18" charset="0"/>
              </a:rPr>
              <a:t>of the respondents, infers that LACs are not entirely committed and devoted to the causes of beneficiaries.</a:t>
            </a:r>
          </a:p>
          <a:p>
            <a:pPr marL="285750" indent="-285750" algn="just">
              <a:buFontTx/>
              <a:buChar char="-"/>
            </a:pPr>
            <a:endParaRPr lang="en-US" dirty="0" smtClean="0">
              <a:latin typeface="Garamond" panose="02020404030301010803" pitchFamily="18" charset="0"/>
            </a:endParaRPr>
          </a:p>
          <a:p>
            <a:pPr marL="285750" indent="-285750" algn="just">
              <a:buFontTx/>
              <a:buChar char="-"/>
            </a:pPr>
            <a:endParaRPr lang="en-US" dirty="0">
              <a:latin typeface="Garamond" panose="02020404030301010803" pitchFamily="18" charset="0"/>
            </a:endParaRPr>
          </a:p>
          <a:p>
            <a:pPr algn="just"/>
            <a:endParaRPr lang="en-US" dirty="0">
              <a:latin typeface="Garamond" panose="02020404030301010803" pitchFamily="18" charset="0"/>
            </a:endParaRPr>
          </a:p>
        </p:txBody>
      </p:sp>
    </p:spTree>
    <p:extLst>
      <p:ext uri="{BB962C8B-B14F-4D97-AF65-F5344CB8AC3E}">
        <p14:creationId xmlns="" xmlns:p14="http://schemas.microsoft.com/office/powerpoint/2010/main" val="3041052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2862322"/>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95% of the women respondent at family courts and special courts because of low commitment and competency of the LACs preferred paid service of private legal practitioners over free legal aid services of legal aid counsels in Delhi.</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endParaRPr lang="en-US"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1089937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2246769"/>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Monitoring Committee hardly created by legal services authorities in 11 courts in Delhi</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endParaRPr lang="en-US" sz="2000" dirty="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2049607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5016758"/>
          </a:xfrm>
          <a:prstGeom prst="rect">
            <a:avLst/>
          </a:prstGeom>
        </p:spPr>
        <p:txBody>
          <a:bodyPr wrap="square">
            <a:spAutoFit/>
          </a:bodyPr>
          <a:lstStyle/>
          <a:p>
            <a:pPr algn="just"/>
            <a:r>
              <a:rPr lang="en-US" sz="2000" b="1" dirty="0" smtClean="0">
                <a:latin typeface="Garamond" panose="02020404030301010803" pitchFamily="18" charset="0"/>
              </a:rPr>
              <a:t>Findings</a:t>
            </a:r>
          </a:p>
          <a:p>
            <a:pPr algn="just"/>
            <a:endParaRPr lang="en-US" sz="2000" b="1"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Around </a:t>
            </a:r>
            <a:r>
              <a:rPr lang="en-US" sz="2000" b="1" dirty="0" smtClean="0">
                <a:latin typeface="Garamond" panose="02020404030301010803" pitchFamily="18" charset="0"/>
              </a:rPr>
              <a:t>20.2% </a:t>
            </a:r>
            <a:r>
              <a:rPr lang="en-US" sz="2000" dirty="0" smtClean="0">
                <a:latin typeface="Garamond" panose="02020404030301010803" pitchFamily="18" charset="0"/>
              </a:rPr>
              <a:t>judicial officers were also of the opinion that lack of accountability of the LACs is one of main reasons for the dilapidated state of affairs of the commitments of the LACs.</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The DSLSA or the Bar Council of Delhi or Bar Council of India has hardly punished any LAC proportionately for demanding money from beneficiaries, which is grave misconduct on the part of any legal practitioners.</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r>
              <a:rPr lang="en-US" sz="2000" dirty="0" smtClean="0">
                <a:latin typeface="Garamond" panose="02020404030301010803" pitchFamily="18" charset="0"/>
              </a:rPr>
              <a:t>Further, the LACs may resign or refuse to entertain the allotted case or withdraw at any point in time from the list of empanelment.</a:t>
            </a:r>
          </a:p>
          <a:p>
            <a:pPr marL="285750" indent="-285750" algn="just">
              <a:buFontTx/>
              <a:buChar char="-"/>
            </a:pPr>
            <a:endParaRPr lang="en-US" sz="2000" dirty="0" smtClean="0">
              <a:latin typeface="Garamond" panose="02020404030301010803" pitchFamily="18" charset="0"/>
            </a:endParaRPr>
          </a:p>
          <a:p>
            <a:pPr marL="285750" indent="-285750" algn="just">
              <a:buFontTx/>
              <a:buChar char="-"/>
            </a:pPr>
            <a:endParaRPr lang="en-US" sz="2000" dirty="0" smtClean="0">
              <a:latin typeface="Garamond" panose="02020404030301010803" pitchFamily="18" charset="0"/>
            </a:endParaRPr>
          </a:p>
          <a:p>
            <a:pPr algn="just"/>
            <a:endParaRPr lang="en-US" sz="2000" dirty="0">
              <a:latin typeface="Garamond" panose="02020404030301010803" pitchFamily="18" charset="0"/>
            </a:endParaRPr>
          </a:p>
        </p:txBody>
      </p:sp>
    </p:spTree>
    <p:extLst>
      <p:ext uri="{BB962C8B-B14F-4D97-AF65-F5344CB8AC3E}">
        <p14:creationId xmlns="" xmlns:p14="http://schemas.microsoft.com/office/powerpoint/2010/main" val="4181363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sp>
        <p:nvSpPr>
          <p:cNvPr id="6" name="TextBox 5"/>
          <p:cNvSpPr txBox="1"/>
          <p:nvPr/>
        </p:nvSpPr>
        <p:spPr>
          <a:xfrm>
            <a:off x="753341" y="228600"/>
            <a:ext cx="7924800" cy="830997"/>
          </a:xfrm>
          <a:prstGeom prst="rect">
            <a:avLst/>
          </a:prstGeom>
          <a:noFill/>
        </p:spPr>
        <p:txBody>
          <a:bodyPr wrap="square" rtlCol="0">
            <a:spAutoFit/>
          </a:bodyPr>
          <a:lstStyle/>
          <a:p>
            <a:r>
              <a:rPr lang="en-US" sz="2400" b="1" dirty="0" smtClean="0">
                <a:solidFill>
                  <a:srgbClr val="FF0000"/>
                </a:solidFill>
                <a:latin typeface="Garamond" panose="02020404030301010803" pitchFamily="18" charset="0"/>
              </a:rPr>
              <a:t>Impact of Competency &amp; Commitment of the Legal Aid Counsels of the Legal Aid System in the City of Delhi*</a:t>
            </a:r>
            <a:endParaRPr lang="en-US" sz="2400" b="1" dirty="0">
              <a:solidFill>
                <a:srgbClr val="FF0000"/>
              </a:solidFill>
              <a:latin typeface="Garamond" panose="02020404030301010803" pitchFamily="18" charset="0"/>
            </a:endParaRPr>
          </a:p>
        </p:txBody>
      </p:sp>
      <p:sp>
        <p:nvSpPr>
          <p:cNvPr id="3" name="Rectangle 2"/>
          <p:cNvSpPr/>
          <p:nvPr/>
        </p:nvSpPr>
        <p:spPr>
          <a:xfrm>
            <a:off x="1363807" y="6444476"/>
            <a:ext cx="6785697" cy="276999"/>
          </a:xfrm>
          <a:prstGeom prst="rect">
            <a:avLst/>
          </a:prstGeom>
        </p:spPr>
        <p:txBody>
          <a:bodyPr wrap="square">
            <a:spAutoFit/>
          </a:bodyPr>
          <a:lstStyle/>
          <a:p>
            <a:r>
              <a:rPr lang="en-US" sz="1200" dirty="0" smtClean="0">
                <a:latin typeface="Garamond" panose="02020404030301010803" pitchFamily="18" charset="0"/>
              </a:rPr>
              <a:t>*Conducted Empirical Research under the UGC Research Award in 2014 by Prof. </a:t>
            </a:r>
            <a:r>
              <a:rPr lang="en-US" sz="1200" dirty="0" err="1" smtClean="0">
                <a:latin typeface="Garamond" panose="02020404030301010803" pitchFamily="18" charset="0"/>
              </a:rPr>
              <a:t>Jeet</a:t>
            </a:r>
            <a:r>
              <a:rPr lang="en-US" sz="1200" dirty="0" smtClean="0">
                <a:latin typeface="Garamond" panose="02020404030301010803" pitchFamily="18" charset="0"/>
              </a:rPr>
              <a:t> Singh Mann, NLU Delhi</a:t>
            </a:r>
            <a:endParaRPr lang="en-US" sz="1200" dirty="0">
              <a:latin typeface="Garamond" panose="02020404030301010803" pitchFamily="18" charset="0"/>
            </a:endParaRPr>
          </a:p>
        </p:txBody>
      </p:sp>
      <p:sp>
        <p:nvSpPr>
          <p:cNvPr id="5" name="Rectangle 4"/>
          <p:cNvSpPr/>
          <p:nvPr/>
        </p:nvSpPr>
        <p:spPr>
          <a:xfrm>
            <a:off x="736023" y="1147723"/>
            <a:ext cx="7571509" cy="6001643"/>
          </a:xfrm>
          <a:prstGeom prst="rect">
            <a:avLst/>
          </a:prstGeom>
        </p:spPr>
        <p:txBody>
          <a:bodyPr wrap="square">
            <a:spAutoFit/>
          </a:bodyPr>
          <a:lstStyle/>
          <a:p>
            <a:pPr algn="just"/>
            <a:r>
              <a:rPr lang="en-US" sz="1900" b="1" dirty="0" smtClean="0">
                <a:latin typeface="Garamond" panose="02020404030301010803" pitchFamily="18" charset="0"/>
              </a:rPr>
              <a:t>Recommendations</a:t>
            </a:r>
          </a:p>
          <a:p>
            <a:pPr algn="just"/>
            <a:endParaRPr lang="en-US" sz="1900" b="1"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Creation of full time monitoring committee.</a:t>
            </a:r>
          </a:p>
          <a:p>
            <a:pPr marL="285750" indent="-285750" algn="just">
              <a:buFontTx/>
              <a:buChar char="-"/>
            </a:pPr>
            <a:endParaRPr lang="en-US" sz="11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Rigorous empanelment process and </a:t>
            </a:r>
            <a:r>
              <a:rPr lang="en-US" sz="1900" dirty="0" err="1" smtClean="0">
                <a:latin typeface="Garamond" panose="02020404030301010803" pitchFamily="18" charset="0"/>
              </a:rPr>
              <a:t>incentivisation</a:t>
            </a:r>
            <a:r>
              <a:rPr lang="en-US" sz="1900" dirty="0" smtClean="0">
                <a:latin typeface="Garamond" panose="02020404030301010803" pitchFamily="18" charset="0"/>
              </a:rPr>
              <a:t>.</a:t>
            </a:r>
          </a:p>
          <a:p>
            <a:pPr marL="285750" indent="-285750" algn="just">
              <a:buFontTx/>
              <a:buChar char="-"/>
            </a:pPr>
            <a:endParaRPr lang="en-US" sz="1200" dirty="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Introduction of a system of feedbacks to assess the commitment and competency of the LACs.</a:t>
            </a:r>
          </a:p>
          <a:p>
            <a:pPr marL="285750" indent="-285750" algn="just">
              <a:buFontTx/>
              <a:buChar char="-"/>
            </a:pPr>
            <a:endParaRPr lang="en-US" sz="11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Punishment for the premature withdrawal or rejection for the legal aid services.</a:t>
            </a:r>
          </a:p>
          <a:p>
            <a:pPr marL="285750" indent="-285750" algn="just">
              <a:buFontTx/>
              <a:buChar char="-"/>
            </a:pPr>
            <a:r>
              <a:rPr lang="en-US" sz="1900" dirty="0" smtClean="0">
                <a:latin typeface="Garamond" panose="02020404030301010803" pitchFamily="18" charset="0"/>
              </a:rPr>
              <a:t>Maintenance of records.</a:t>
            </a:r>
          </a:p>
          <a:p>
            <a:pPr marL="285750" indent="-285750" algn="just">
              <a:buFontTx/>
              <a:buChar char="-"/>
            </a:pPr>
            <a:endParaRPr lang="en-US" sz="11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Code of Professional Conducts for the LACs.</a:t>
            </a:r>
          </a:p>
          <a:p>
            <a:pPr marL="285750" indent="-285750" algn="just">
              <a:buFontTx/>
              <a:buChar char="-"/>
            </a:pPr>
            <a:endParaRPr lang="en-US" sz="12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Recognition of the services of the LACs for the appointments and other benefits.</a:t>
            </a:r>
          </a:p>
          <a:p>
            <a:pPr marL="285750" indent="-285750" algn="just">
              <a:buFontTx/>
              <a:buChar char="-"/>
            </a:pPr>
            <a:endParaRPr lang="en-US" sz="1100" dirty="0" smtClean="0">
              <a:latin typeface="Garamond" panose="02020404030301010803" pitchFamily="18" charset="0"/>
            </a:endParaRPr>
          </a:p>
          <a:p>
            <a:pPr marL="285750" indent="-285750" algn="just">
              <a:buFontTx/>
              <a:buChar char="-"/>
            </a:pPr>
            <a:r>
              <a:rPr lang="en-US" sz="1900" dirty="0" smtClean="0">
                <a:latin typeface="Garamond" panose="02020404030301010803" pitchFamily="18" charset="0"/>
              </a:rPr>
              <a:t>Creation of full time empanelment on tenure basis of the LACs.</a:t>
            </a:r>
          </a:p>
          <a:p>
            <a:pPr marL="285750" indent="-285750" algn="just">
              <a:buFontTx/>
              <a:buChar char="-"/>
            </a:pPr>
            <a:endParaRPr lang="en-US" sz="1900" dirty="0" smtClean="0">
              <a:latin typeface="Garamond" panose="02020404030301010803" pitchFamily="18" charset="0"/>
            </a:endParaRPr>
          </a:p>
          <a:p>
            <a:pPr marL="285750" indent="-285750" algn="just">
              <a:buFontTx/>
              <a:buChar char="-"/>
            </a:pPr>
            <a:endParaRPr lang="en-US" sz="1900" dirty="0">
              <a:latin typeface="Garamond" panose="02020404030301010803" pitchFamily="18" charset="0"/>
            </a:endParaRPr>
          </a:p>
          <a:p>
            <a:pPr algn="just"/>
            <a:endParaRPr lang="en-US" sz="1900" dirty="0">
              <a:latin typeface="Garamond" panose="02020404030301010803" pitchFamily="18" charset="0"/>
            </a:endParaRPr>
          </a:p>
        </p:txBody>
      </p:sp>
    </p:spTree>
    <p:extLst>
      <p:ext uri="{BB962C8B-B14F-4D97-AF65-F5344CB8AC3E}">
        <p14:creationId xmlns="" xmlns:p14="http://schemas.microsoft.com/office/powerpoint/2010/main" val="2352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1000"/>
                                        <p:tgtEl>
                                          <p:spTgt spid="5">
                                            <p:txEl>
                                              <p:pRg st="8" end="8"/>
                                            </p:txEl>
                                          </p:spTgt>
                                        </p:tgtEl>
                                      </p:cBhvr>
                                    </p:animEffect>
                                    <p:anim calcmode="lin" valueType="num">
                                      <p:cBhvr>
                                        <p:cTn id="2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1000"/>
                                        <p:tgtEl>
                                          <p:spTgt spid="5">
                                            <p:txEl>
                                              <p:pRg st="9" end="9"/>
                                            </p:txEl>
                                          </p:spTgt>
                                        </p:tgtEl>
                                      </p:cBhvr>
                                    </p:animEffect>
                                    <p:anim calcmode="lin" valueType="num">
                                      <p:cBhvr>
                                        <p:cTn id="2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1000"/>
                                        <p:tgtEl>
                                          <p:spTgt spid="5">
                                            <p:txEl>
                                              <p:pRg st="11" end="11"/>
                                            </p:txEl>
                                          </p:spTgt>
                                        </p:tgtEl>
                                      </p:cBhvr>
                                    </p:animEffect>
                                    <p:anim calcmode="lin" valueType="num">
                                      <p:cBhvr>
                                        <p:cTn id="3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animEffect transition="in" filter="fade">
                                      <p:cBhvr>
                                        <p:cTn id="37" dur="1000"/>
                                        <p:tgtEl>
                                          <p:spTgt spid="5">
                                            <p:txEl>
                                              <p:pRg st="13" end="13"/>
                                            </p:txEl>
                                          </p:spTgt>
                                        </p:tgtEl>
                                      </p:cBhvr>
                                    </p:animEffect>
                                    <p:anim calcmode="lin" valueType="num">
                                      <p:cBhvr>
                                        <p:cTn id="38"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15" end="15"/>
                                            </p:txEl>
                                          </p:spTgt>
                                        </p:tgtEl>
                                        <p:attrNameLst>
                                          <p:attrName>style.visibility</p:attrName>
                                        </p:attrNameLst>
                                      </p:cBhvr>
                                      <p:to>
                                        <p:strVal val="visible"/>
                                      </p:to>
                                    </p:set>
                                    <p:animEffect transition="in" filter="fade">
                                      <p:cBhvr>
                                        <p:cTn id="42" dur="1000"/>
                                        <p:tgtEl>
                                          <p:spTgt spid="5">
                                            <p:txEl>
                                              <p:pRg st="15" end="15"/>
                                            </p:txEl>
                                          </p:spTgt>
                                        </p:tgtEl>
                                      </p:cBhvr>
                                    </p:animEffect>
                                    <p:anim calcmode="lin" valueType="num">
                                      <p:cBhvr>
                                        <p:cTn id="43"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sp>
        <p:nvSpPr>
          <p:cNvPr id="7" name="TextBox 6"/>
          <p:cNvSpPr txBox="1"/>
          <p:nvPr/>
        </p:nvSpPr>
        <p:spPr>
          <a:xfrm>
            <a:off x="2133600" y="2743200"/>
            <a:ext cx="4419600" cy="830997"/>
          </a:xfrm>
          <a:prstGeom prst="rect">
            <a:avLst/>
          </a:prstGeom>
          <a:noFill/>
        </p:spPr>
        <p:txBody>
          <a:bodyPr wrap="square" rtlCol="0">
            <a:spAutoFit/>
          </a:bodyPr>
          <a:lstStyle/>
          <a:p>
            <a:pPr algn="ctr"/>
            <a:r>
              <a:rPr lang="en-US" sz="4800" b="1" dirty="0" smtClean="0">
                <a:solidFill>
                  <a:srgbClr val="FF0000"/>
                </a:solidFill>
                <a:latin typeface="Garamond" panose="02020404030301010803" pitchFamily="18" charset="0"/>
              </a:rPr>
              <a:t>Case 3</a:t>
            </a:r>
            <a:endParaRPr lang="en-US" sz="4800" b="1" dirty="0">
              <a:solidFill>
                <a:srgbClr val="FF0000"/>
              </a:solidFill>
              <a:latin typeface="Garamond" panose="02020404030301010803" pitchFamily="18" charset="0"/>
            </a:endParaRPr>
          </a:p>
        </p:txBody>
      </p:sp>
    </p:spTree>
    <p:extLst>
      <p:ext uri="{BB962C8B-B14F-4D97-AF65-F5344CB8AC3E}">
        <p14:creationId xmlns="" xmlns:p14="http://schemas.microsoft.com/office/powerpoint/2010/main" val="2032512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sp>
        <p:nvSpPr>
          <p:cNvPr id="6" name="TextBox 5"/>
          <p:cNvSpPr txBox="1"/>
          <p:nvPr/>
        </p:nvSpPr>
        <p:spPr>
          <a:xfrm>
            <a:off x="762000" y="738911"/>
            <a:ext cx="7924800" cy="1200329"/>
          </a:xfrm>
          <a:prstGeom prst="rect">
            <a:avLst/>
          </a:prstGeom>
          <a:noFill/>
        </p:spPr>
        <p:txBody>
          <a:bodyPr wrap="square" rtlCol="0">
            <a:spAutoFit/>
          </a:bodyPr>
          <a:lstStyle/>
          <a:p>
            <a:r>
              <a:rPr lang="en-US" sz="2400" b="1" dirty="0">
                <a:solidFill>
                  <a:srgbClr val="FF0000"/>
                </a:solidFill>
                <a:latin typeface="Garamond" panose="02020404030301010803" pitchFamily="18" charset="0"/>
              </a:rPr>
              <a:t>Cross Examination Is Not Child's Play, Purpose of Legal Aid Is Not to Provide Platform for Young Lawyers: Gujarat </a:t>
            </a:r>
            <a:r>
              <a:rPr lang="en-US" sz="2400" b="1" dirty="0" smtClean="0">
                <a:solidFill>
                  <a:srgbClr val="FF0000"/>
                </a:solidFill>
                <a:latin typeface="Garamond" panose="02020404030301010803" pitchFamily="18" charset="0"/>
              </a:rPr>
              <a:t>HC*</a:t>
            </a:r>
            <a:r>
              <a:rPr lang="en-US" sz="2400" b="1" dirty="0">
                <a:solidFill>
                  <a:srgbClr val="FF0000"/>
                </a:solidFill>
                <a:latin typeface="Garamond" panose="02020404030301010803" pitchFamily="18" charset="0"/>
              </a:rPr>
              <a:t> </a:t>
            </a:r>
          </a:p>
        </p:txBody>
      </p:sp>
      <p:sp>
        <p:nvSpPr>
          <p:cNvPr id="5" name="Rectangle 4"/>
          <p:cNvSpPr/>
          <p:nvPr/>
        </p:nvSpPr>
        <p:spPr>
          <a:xfrm>
            <a:off x="765464" y="2488960"/>
            <a:ext cx="7571509" cy="4001095"/>
          </a:xfrm>
          <a:prstGeom prst="rect">
            <a:avLst/>
          </a:prstGeom>
        </p:spPr>
        <p:txBody>
          <a:bodyPr wrap="square">
            <a:spAutoFit/>
          </a:bodyPr>
          <a:lstStyle/>
          <a:p>
            <a:pPr algn="just"/>
            <a:r>
              <a:rPr lang="en-US" sz="2000" dirty="0">
                <a:latin typeface="Garamond" panose="02020404030301010803" pitchFamily="18" charset="0"/>
              </a:rPr>
              <a:t>Without mincing words, the Gujarat High Court has termed the system of providing legal aid to the poor litigants as 'a farce.' This harsh observation was made by the division bench comprising Justice J B </a:t>
            </a:r>
            <a:r>
              <a:rPr lang="en-US" sz="2000" dirty="0" err="1">
                <a:latin typeface="Garamond" panose="02020404030301010803" pitchFamily="18" charset="0"/>
              </a:rPr>
              <a:t>Pardiwala</a:t>
            </a:r>
            <a:r>
              <a:rPr lang="en-US" sz="2000" dirty="0">
                <a:latin typeface="Garamond" panose="02020404030301010803" pitchFamily="18" charset="0"/>
              </a:rPr>
              <a:t> and Justice A C Rao in a </a:t>
            </a:r>
            <a:r>
              <a:rPr lang="en-US" sz="2000" dirty="0" err="1">
                <a:latin typeface="Garamond" panose="02020404030301010803" pitchFamily="18" charset="0"/>
              </a:rPr>
              <a:t>judgement</a:t>
            </a:r>
            <a:r>
              <a:rPr lang="en-US" sz="2000" dirty="0">
                <a:latin typeface="Garamond" panose="02020404030301010803" pitchFamily="18" charset="0"/>
              </a:rPr>
              <a:t> setting aside the death penalty awarded to a woman for double murder. </a:t>
            </a:r>
            <a:endParaRPr lang="en-US" sz="2000" dirty="0" smtClean="0">
              <a:latin typeface="Garamond" panose="02020404030301010803" pitchFamily="18" charset="0"/>
            </a:endParaRPr>
          </a:p>
          <a:p>
            <a:pPr algn="just"/>
            <a:endParaRPr lang="en-US" sz="2000" dirty="0">
              <a:latin typeface="Garamond" panose="02020404030301010803" pitchFamily="18" charset="0"/>
            </a:endParaRPr>
          </a:p>
          <a:p>
            <a:pPr algn="just"/>
            <a:r>
              <a:rPr lang="en-US" sz="2000" dirty="0" smtClean="0">
                <a:latin typeface="Garamond" panose="02020404030301010803" pitchFamily="18" charset="0"/>
              </a:rPr>
              <a:t>The </a:t>
            </a:r>
            <a:r>
              <a:rPr lang="en-US" sz="2000" dirty="0">
                <a:latin typeface="Garamond" panose="02020404030301010803" pitchFamily="18" charset="0"/>
              </a:rPr>
              <a:t>court noted that it was on account of poverty and being a helpless girl just 19 years of age that accused could not engage a seasoned, well- experienced lawyer for trial and instead had to depend on a junior lawyer who was not sufficiently experienced to conduct a trial</a:t>
            </a:r>
            <a:r>
              <a:rPr lang="en-US" sz="2000" dirty="0" smtClean="0">
                <a:latin typeface="Garamond" panose="02020404030301010803" pitchFamily="18" charset="0"/>
              </a:rPr>
              <a:t>.</a:t>
            </a:r>
          </a:p>
          <a:p>
            <a:pPr algn="just"/>
            <a:r>
              <a:rPr lang="en-US" dirty="0">
                <a:latin typeface="Garamond" panose="02020404030301010803" pitchFamily="18" charset="0"/>
              </a:rPr>
              <a:t/>
            </a:r>
            <a:br>
              <a:rPr lang="en-US" dirty="0">
                <a:latin typeface="Garamond" panose="02020404030301010803" pitchFamily="18" charset="0"/>
              </a:rPr>
            </a:br>
            <a:r>
              <a:rPr lang="en-US" dirty="0">
                <a:latin typeface="Garamond" panose="02020404030301010803" pitchFamily="18" charset="0"/>
              </a:rPr>
              <a:t/>
            </a:r>
            <a:br>
              <a:rPr lang="en-US" dirty="0">
                <a:latin typeface="Garamond" panose="02020404030301010803" pitchFamily="18" charset="0"/>
              </a:rPr>
            </a:br>
            <a:endParaRPr lang="en-US" dirty="0">
              <a:latin typeface="Garamond" panose="02020404030301010803" pitchFamily="18" charset="0"/>
            </a:endParaRPr>
          </a:p>
        </p:txBody>
      </p:sp>
      <p:sp>
        <p:nvSpPr>
          <p:cNvPr id="7" name="Rectangle 6"/>
          <p:cNvSpPr/>
          <p:nvPr/>
        </p:nvSpPr>
        <p:spPr>
          <a:xfrm>
            <a:off x="762000" y="1985591"/>
            <a:ext cx="4572000" cy="1107996"/>
          </a:xfrm>
          <a:prstGeom prst="rect">
            <a:avLst/>
          </a:prstGeom>
        </p:spPr>
        <p:txBody>
          <a:bodyPr>
            <a:spAutoFit/>
          </a:bodyPr>
          <a:lstStyle/>
          <a:p>
            <a:r>
              <a:rPr lang="en-US" sz="2400" b="1" dirty="0">
                <a:solidFill>
                  <a:srgbClr val="FF0000"/>
                </a:solidFill>
                <a:latin typeface="Garamond" panose="02020404030301010803" pitchFamily="18" charset="0"/>
              </a:rPr>
              <a:t>Legal aid is a farce: Gujarat </a:t>
            </a:r>
            <a:r>
              <a:rPr lang="en-US" sz="2400" b="1" dirty="0" smtClean="0">
                <a:solidFill>
                  <a:srgbClr val="FF0000"/>
                </a:solidFill>
                <a:latin typeface="Garamond" panose="02020404030301010803" pitchFamily="18" charset="0"/>
              </a:rPr>
              <a:t>HC**</a:t>
            </a:r>
            <a:r>
              <a:rPr lang="en-US" sz="2400" b="1" dirty="0">
                <a:solidFill>
                  <a:srgbClr val="FF0000"/>
                </a:solidFill>
                <a:latin typeface="Garamond" panose="02020404030301010803" pitchFamily="18" charset="0"/>
              </a:rPr>
              <a:t/>
            </a:r>
            <a:br>
              <a:rPr lang="en-US" sz="2400" b="1" dirty="0">
                <a:solidFill>
                  <a:srgbClr val="FF0000"/>
                </a:solidFill>
                <a:latin typeface="Garamond" panose="02020404030301010803" pitchFamily="18" charset="0"/>
              </a:rPr>
            </a:br>
            <a:r>
              <a:rPr lang="en-US" sz="2400" b="1" dirty="0">
                <a:solidFill>
                  <a:srgbClr val="FF0000"/>
                </a:solidFill>
                <a:latin typeface="Garamond" panose="02020404030301010803" pitchFamily="18" charset="0"/>
              </a:rPr>
              <a:t/>
            </a:r>
            <a:br>
              <a:rPr lang="en-US" sz="2400" b="1" dirty="0">
                <a:solidFill>
                  <a:srgbClr val="FF0000"/>
                </a:solidFill>
                <a:latin typeface="Garamond" panose="02020404030301010803" pitchFamily="18" charset="0"/>
              </a:rPr>
            </a:br>
            <a:endParaRPr lang="en-US" dirty="0">
              <a:latin typeface="Garamond" panose="02020404030301010803" pitchFamily="18" charset="0"/>
            </a:endParaRPr>
          </a:p>
        </p:txBody>
      </p:sp>
      <p:sp>
        <p:nvSpPr>
          <p:cNvPr id="10" name="Rectangle 9"/>
          <p:cNvSpPr/>
          <p:nvPr/>
        </p:nvSpPr>
        <p:spPr>
          <a:xfrm>
            <a:off x="1354931" y="6356351"/>
            <a:ext cx="7958138" cy="461665"/>
          </a:xfrm>
          <a:prstGeom prst="rect">
            <a:avLst/>
          </a:prstGeom>
        </p:spPr>
        <p:txBody>
          <a:bodyPr wrap="square">
            <a:spAutoFit/>
          </a:bodyPr>
          <a:lstStyle/>
          <a:p>
            <a:r>
              <a:rPr lang="en-US" sz="1200" dirty="0" smtClean="0">
                <a:latin typeface="Garamond" panose="02020404030301010803" pitchFamily="18" charset="0"/>
              </a:rPr>
              <a:t>**https</a:t>
            </a:r>
            <a:r>
              <a:rPr lang="en-US" sz="1200" dirty="0">
                <a:latin typeface="Garamond" panose="02020404030301010803" pitchFamily="18" charset="0"/>
              </a:rPr>
              <a:t>://www.thehansindia.com/news/national/legal-aid-is-a-farce-gujarat-hc--515010?fbclid=IwAR0RP9VIMW6sHuUmaMmnIJQTl4UwJrbAXjyCT3V27pG1P83CjwgXRJ4E5UQ</a:t>
            </a:r>
          </a:p>
        </p:txBody>
      </p:sp>
      <p:sp>
        <p:nvSpPr>
          <p:cNvPr id="11" name="Rectangle 10"/>
          <p:cNvSpPr/>
          <p:nvPr/>
        </p:nvSpPr>
        <p:spPr>
          <a:xfrm>
            <a:off x="1336098" y="5894685"/>
            <a:ext cx="6997411" cy="461665"/>
          </a:xfrm>
          <a:prstGeom prst="rect">
            <a:avLst/>
          </a:prstGeom>
        </p:spPr>
        <p:txBody>
          <a:bodyPr wrap="square">
            <a:spAutoFit/>
          </a:bodyPr>
          <a:lstStyle/>
          <a:p>
            <a:r>
              <a:rPr lang="en-US" sz="1200" dirty="0" smtClean="0">
                <a:latin typeface="Garamond" panose="02020404030301010803" pitchFamily="18" charset="0"/>
              </a:rPr>
              <a:t>*https</a:t>
            </a:r>
            <a:r>
              <a:rPr lang="en-US" sz="1200" dirty="0">
                <a:latin typeface="Garamond" panose="02020404030301010803" pitchFamily="18" charset="0"/>
              </a:rPr>
              <a:t>://www.livelaw.in/news-updates/purpose-of-legal-aid-is-not-to-provide-platform-for-young-lawyers-143676?fbclid=IwAR001hHDVXhP5_vjvLJdoi9VdVwD8jiQGp_O0VLuC8krqcwZ3SvCYIoH_Rs</a:t>
            </a:r>
          </a:p>
        </p:txBody>
      </p:sp>
      <p:sp>
        <p:nvSpPr>
          <p:cNvPr id="12" name="Rectangle 11"/>
          <p:cNvSpPr/>
          <p:nvPr/>
        </p:nvSpPr>
        <p:spPr>
          <a:xfrm>
            <a:off x="793173" y="142488"/>
            <a:ext cx="7239000" cy="461665"/>
          </a:xfrm>
          <a:prstGeom prst="rect">
            <a:avLst/>
          </a:prstGeom>
        </p:spPr>
        <p:txBody>
          <a:bodyPr wrap="square">
            <a:spAutoFit/>
          </a:bodyPr>
          <a:lstStyle/>
          <a:p>
            <a:r>
              <a:rPr lang="en-US" sz="2400" b="1" i="1" dirty="0" smtClean="0">
                <a:solidFill>
                  <a:srgbClr val="FF0000"/>
                </a:solidFill>
                <a:latin typeface="Garamond" panose="02020404030301010803" pitchFamily="18" charset="0"/>
              </a:rPr>
              <a:t>State of Gujarat v/s. </a:t>
            </a:r>
            <a:r>
              <a:rPr lang="en-US" sz="2400" b="1" i="1" dirty="0" err="1" smtClean="0">
                <a:solidFill>
                  <a:srgbClr val="FF0000"/>
                </a:solidFill>
                <a:latin typeface="Garamond" panose="02020404030301010803" pitchFamily="18" charset="0"/>
              </a:rPr>
              <a:t>Manjuben</a:t>
            </a:r>
            <a:r>
              <a:rPr lang="en-US" sz="2400" b="1" i="1" dirty="0" smtClean="0">
                <a:solidFill>
                  <a:srgbClr val="FF0000"/>
                </a:solidFill>
                <a:latin typeface="Garamond" panose="02020404030301010803" pitchFamily="18" charset="0"/>
              </a:rPr>
              <a:t> (</a:t>
            </a:r>
            <a:r>
              <a:rPr lang="en-US" sz="2400" b="1" i="1" dirty="0" err="1" smtClean="0">
                <a:solidFill>
                  <a:srgbClr val="FF0000"/>
                </a:solidFill>
                <a:latin typeface="Garamond" panose="02020404030301010803" pitchFamily="18" charset="0"/>
              </a:rPr>
              <a:t>Guj</a:t>
            </a:r>
            <a:r>
              <a:rPr lang="en-US" sz="2400" b="1" i="1" dirty="0" smtClean="0">
                <a:solidFill>
                  <a:srgbClr val="FF0000"/>
                </a:solidFill>
                <a:latin typeface="Garamond" panose="02020404030301010803" pitchFamily="18" charset="0"/>
              </a:rPr>
              <a:t> HC, 18/03/2019)</a:t>
            </a:r>
            <a:endParaRPr lang="en-US" i="1" dirty="0">
              <a:latin typeface="Garamond" panose="02020404030301010803" pitchFamily="18" charset="0"/>
            </a:endParaRPr>
          </a:p>
        </p:txBody>
      </p:sp>
    </p:spTree>
    <p:extLst>
      <p:ext uri="{BB962C8B-B14F-4D97-AF65-F5344CB8AC3E}">
        <p14:creationId xmlns="" xmlns:p14="http://schemas.microsoft.com/office/powerpoint/2010/main" val="1461379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smtClean="0">
                <a:solidFill>
                  <a:srgbClr val="FF0000"/>
                </a:solidFill>
                <a:latin typeface="Garamond" panose="02020404030301010803" pitchFamily="18" charset="0"/>
              </a:rPr>
              <a:t>The Way Forward</a:t>
            </a:r>
            <a:endParaRPr lang="en-US" sz="2800" b="1" dirty="0">
              <a:solidFill>
                <a:srgbClr val="FF0000"/>
              </a:solidFill>
              <a:latin typeface="Garamond" panose="02020404030301010803" pitchFamily="18" charset="0"/>
            </a:endParaRPr>
          </a:p>
        </p:txBody>
      </p:sp>
      <p:sp>
        <p:nvSpPr>
          <p:cNvPr id="7" name="TextBox 6"/>
          <p:cNvSpPr txBox="1"/>
          <p:nvPr/>
        </p:nvSpPr>
        <p:spPr>
          <a:xfrm>
            <a:off x="762000" y="1143000"/>
            <a:ext cx="7543800" cy="3693319"/>
          </a:xfrm>
          <a:prstGeom prst="rect">
            <a:avLst/>
          </a:prstGeom>
          <a:noFill/>
        </p:spPr>
        <p:txBody>
          <a:bodyPr wrap="square" rtlCol="0">
            <a:spAutoFit/>
          </a:bodyPr>
          <a:lstStyle/>
          <a:p>
            <a:pPr marL="514350" indent="-514350" algn="just">
              <a:buAutoNum type="arabicPeriod"/>
            </a:pPr>
            <a:r>
              <a:rPr lang="en-US" sz="2600" b="1" dirty="0" smtClean="0">
                <a:latin typeface="Garamond" panose="02020404030301010803" pitchFamily="18" charset="0"/>
              </a:rPr>
              <a:t>More emphasis on clinical legal education</a:t>
            </a:r>
          </a:p>
          <a:p>
            <a:pPr marL="514350" indent="-514350" algn="just">
              <a:buAutoNum type="arabicPeriod"/>
            </a:pPr>
            <a:r>
              <a:rPr lang="en-US" sz="2600" b="1" dirty="0" smtClean="0">
                <a:latin typeface="Garamond" panose="02020404030301010803" pitchFamily="18" charset="0"/>
              </a:rPr>
              <a:t>Dedicated legal aid counsels to be deployed by legal service authorities</a:t>
            </a:r>
          </a:p>
          <a:p>
            <a:pPr marL="514350" indent="-514350" algn="just">
              <a:buAutoNum type="arabicPeriod"/>
            </a:pPr>
            <a:r>
              <a:rPr lang="en-US" sz="2600" b="1" dirty="0" smtClean="0">
                <a:latin typeface="Garamond" panose="02020404030301010803" pitchFamily="18" charset="0"/>
              </a:rPr>
              <a:t>Definition of legal aid to be expanded in Legal Service Authority</a:t>
            </a:r>
          </a:p>
          <a:p>
            <a:pPr marL="514350" indent="-514350" algn="just">
              <a:buAutoNum type="arabicPeriod"/>
            </a:pPr>
            <a:r>
              <a:rPr lang="en-US" sz="2600" b="1" dirty="0" smtClean="0">
                <a:latin typeface="Garamond" panose="02020404030301010803" pitchFamily="18" charset="0"/>
              </a:rPr>
              <a:t>Scope of Legal Aid to be expanded</a:t>
            </a:r>
          </a:p>
          <a:p>
            <a:pPr marL="514350" indent="-514350" algn="just">
              <a:buAutoNum type="arabicPeriod"/>
            </a:pPr>
            <a:r>
              <a:rPr lang="en-US" sz="2600" b="1" dirty="0" smtClean="0">
                <a:latin typeface="Garamond" panose="02020404030301010803" pitchFamily="18" charset="0"/>
              </a:rPr>
              <a:t>Coordination between law colleges, </a:t>
            </a:r>
            <a:r>
              <a:rPr lang="en-US" sz="2600" b="1" dirty="0" err="1" smtClean="0">
                <a:latin typeface="Garamond" panose="02020404030301010803" pitchFamily="18" charset="0"/>
              </a:rPr>
              <a:t>ngos</a:t>
            </a:r>
            <a:r>
              <a:rPr lang="en-US" sz="2600" b="1" dirty="0" smtClean="0">
                <a:latin typeface="Garamond" panose="02020404030301010803" pitchFamily="18" charset="0"/>
              </a:rPr>
              <a:t>, civil societies</a:t>
            </a:r>
          </a:p>
          <a:p>
            <a:pPr marL="514350" indent="-514350" algn="just">
              <a:buAutoNum type="arabicPeriod"/>
            </a:pPr>
            <a:r>
              <a:rPr lang="en-US" sz="2600" b="1" dirty="0" smtClean="0">
                <a:latin typeface="Garamond" panose="02020404030301010803" pitchFamily="18" charset="0"/>
              </a:rPr>
              <a:t>Innovation in legal aid activities</a:t>
            </a:r>
            <a:endParaRPr lang="en-US" sz="2600" b="1" dirty="0">
              <a:latin typeface="Garamond" panose="02020404030301010803" pitchFamily="18" charset="0"/>
            </a:endParaRPr>
          </a:p>
        </p:txBody>
      </p:sp>
    </p:spTree>
    <p:extLst>
      <p:ext uri="{BB962C8B-B14F-4D97-AF65-F5344CB8AC3E}">
        <p14:creationId xmlns="" xmlns:p14="http://schemas.microsoft.com/office/powerpoint/2010/main" val="241361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smtClean="0">
                <a:solidFill>
                  <a:srgbClr val="FF0000"/>
                </a:solidFill>
                <a:latin typeface="Garamond" panose="02020404030301010803" pitchFamily="18" charset="0"/>
              </a:rPr>
              <a:t>The Way Forward</a:t>
            </a:r>
            <a:endParaRPr lang="en-US" sz="2800" b="1" dirty="0">
              <a:solidFill>
                <a:srgbClr val="FF0000"/>
              </a:solidFill>
              <a:latin typeface="Garamond" panose="02020404030301010803" pitchFamily="18" charset="0"/>
            </a:endParaRPr>
          </a:p>
        </p:txBody>
      </p:sp>
      <p:sp>
        <p:nvSpPr>
          <p:cNvPr id="7" name="TextBox 6"/>
          <p:cNvSpPr txBox="1"/>
          <p:nvPr/>
        </p:nvSpPr>
        <p:spPr>
          <a:xfrm>
            <a:off x="791441" y="2213772"/>
            <a:ext cx="7543800" cy="892552"/>
          </a:xfrm>
          <a:prstGeom prst="rect">
            <a:avLst/>
          </a:prstGeom>
          <a:noFill/>
        </p:spPr>
        <p:txBody>
          <a:bodyPr wrap="square" rtlCol="0">
            <a:spAutoFit/>
          </a:bodyPr>
          <a:lstStyle/>
          <a:p>
            <a:pPr algn="ctr"/>
            <a:r>
              <a:rPr lang="en-US" sz="2600" b="1" dirty="0" smtClean="0">
                <a:latin typeface="Garamond" panose="02020404030301010803" pitchFamily="18" charset="0"/>
              </a:rPr>
              <a:t>Innovation in legal aid activities</a:t>
            </a:r>
          </a:p>
          <a:p>
            <a:pPr algn="ctr"/>
            <a:r>
              <a:rPr lang="en-US" sz="2600" b="1" dirty="0" smtClean="0">
                <a:latin typeface="Garamond" panose="02020404030301010803" pitchFamily="18" charset="0"/>
              </a:rPr>
              <a:t>HOW ?</a:t>
            </a:r>
            <a:endParaRPr lang="en-US" sz="2600" b="1" dirty="0">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3581400" y="3089006"/>
            <a:ext cx="1762125" cy="2590800"/>
          </a:xfrm>
          <a:prstGeom prst="rect">
            <a:avLst/>
          </a:prstGeom>
        </p:spPr>
      </p:pic>
    </p:spTree>
    <p:extLst>
      <p:ext uri="{BB962C8B-B14F-4D97-AF65-F5344CB8AC3E}">
        <p14:creationId xmlns="" xmlns:p14="http://schemas.microsoft.com/office/powerpoint/2010/main" val="1969050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329736"/>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Goal of Legal Education</a:t>
            </a:r>
            <a:endParaRPr lang="en-US" b="1" dirty="0">
              <a:solidFill>
                <a:srgbClr val="000000"/>
              </a:solidFill>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p:cNvSpPr/>
          <p:nvPr/>
        </p:nvSpPr>
        <p:spPr>
          <a:xfrm>
            <a:off x="781698" y="990600"/>
            <a:ext cx="7600302" cy="3970318"/>
          </a:xfrm>
          <a:prstGeom prst="rect">
            <a:avLst/>
          </a:prstGeom>
        </p:spPr>
        <p:txBody>
          <a:bodyPr wrap="square">
            <a:spAutoFit/>
          </a:bodyPr>
          <a:lstStyle/>
          <a:p>
            <a:pPr algn="just"/>
            <a:r>
              <a:rPr lang="en-US" sz="2800" dirty="0">
                <a:solidFill>
                  <a:srgbClr val="000000"/>
                </a:solidFill>
                <a:latin typeface="Garamond" panose="02020404030301010803" pitchFamily="18" charset="0"/>
              </a:rPr>
              <a:t>“Article 39A </a:t>
            </a:r>
            <a:r>
              <a:rPr lang="en-US" sz="2800" dirty="0" smtClean="0">
                <a:solidFill>
                  <a:srgbClr val="000000"/>
                </a:solidFill>
                <a:latin typeface="Garamond" panose="02020404030301010803" pitchFamily="18" charset="0"/>
              </a:rPr>
              <a:t>emphasizes </a:t>
            </a:r>
            <a:r>
              <a:rPr lang="en-US" sz="2800" dirty="0">
                <a:solidFill>
                  <a:srgbClr val="000000"/>
                </a:solidFill>
                <a:latin typeface="Garamond" panose="02020404030301010803" pitchFamily="18" charset="0"/>
              </a:rPr>
              <a:t>that free legal service is an inalienable element of 'reasonable, fair and just' procedure; for without it a person suffering from economic or other disabilities would be deprived of the opportunity for securing justice. The right to free legal services is, therefore, clearly an essential ingredient of 'reasonable, fair and just’ procedure for a person accused of an offence and it must be held implicit in the guarantee of Article 21.”</a:t>
            </a:r>
            <a:endParaRPr lang="en-US" sz="2800" dirty="0">
              <a:latin typeface="Garamond" panose="02020404030301010803" pitchFamily="18" charset="0"/>
            </a:endParaRPr>
          </a:p>
        </p:txBody>
      </p:sp>
      <p:sp>
        <p:nvSpPr>
          <p:cNvPr id="11" name="Rectangle 10"/>
          <p:cNvSpPr/>
          <p:nvPr/>
        </p:nvSpPr>
        <p:spPr>
          <a:xfrm>
            <a:off x="762000" y="5410200"/>
            <a:ext cx="7772400" cy="400110"/>
          </a:xfrm>
          <a:prstGeom prst="rect">
            <a:avLst/>
          </a:prstGeom>
        </p:spPr>
        <p:txBody>
          <a:bodyPr wrap="square">
            <a:spAutoFit/>
          </a:bodyPr>
          <a:lstStyle/>
          <a:p>
            <a:pPr algn="r"/>
            <a:r>
              <a:rPr lang="en-US" sz="2000" i="1" dirty="0" smtClean="0">
                <a:solidFill>
                  <a:srgbClr val="000000"/>
                </a:solidFill>
                <a:latin typeface="Garamond" panose="02020404030301010803" pitchFamily="18" charset="0"/>
              </a:rPr>
              <a:t>- Justice P N </a:t>
            </a:r>
            <a:r>
              <a:rPr lang="en-US" sz="2000" i="1" dirty="0" err="1" smtClean="0">
                <a:solidFill>
                  <a:srgbClr val="000000"/>
                </a:solidFill>
                <a:latin typeface="Garamond" panose="02020404030301010803" pitchFamily="18" charset="0"/>
              </a:rPr>
              <a:t>Bhagwati</a:t>
            </a:r>
            <a:r>
              <a:rPr lang="en-US" sz="2000" i="1" dirty="0" smtClean="0">
                <a:solidFill>
                  <a:srgbClr val="000000"/>
                </a:solidFill>
                <a:latin typeface="Garamond" panose="02020404030301010803" pitchFamily="18" charset="0"/>
              </a:rPr>
              <a:t> in the case of </a:t>
            </a:r>
            <a:r>
              <a:rPr lang="en-US" sz="2000" i="1" dirty="0" err="1" smtClean="0">
                <a:solidFill>
                  <a:srgbClr val="000000"/>
                </a:solidFill>
                <a:latin typeface="Garamond" panose="02020404030301010803" pitchFamily="18" charset="0"/>
              </a:rPr>
              <a:t>Hussainara</a:t>
            </a:r>
            <a:r>
              <a:rPr lang="en-US" sz="2000" i="1" dirty="0" smtClean="0">
                <a:solidFill>
                  <a:srgbClr val="000000"/>
                </a:solidFill>
                <a:latin typeface="Garamond" panose="02020404030301010803" pitchFamily="18" charset="0"/>
              </a:rPr>
              <a:t> </a:t>
            </a:r>
            <a:r>
              <a:rPr lang="en-US" sz="2000" i="1" dirty="0" err="1" smtClean="0">
                <a:solidFill>
                  <a:srgbClr val="000000"/>
                </a:solidFill>
                <a:latin typeface="Garamond" panose="02020404030301010803" pitchFamily="18" charset="0"/>
              </a:rPr>
              <a:t>Khatoon</a:t>
            </a:r>
            <a:r>
              <a:rPr lang="en-US" sz="2000" i="1" dirty="0" smtClean="0">
                <a:solidFill>
                  <a:srgbClr val="000000"/>
                </a:solidFill>
                <a:latin typeface="Garamond" panose="02020404030301010803" pitchFamily="18" charset="0"/>
              </a:rPr>
              <a:t> v/s. State of Bihar (1979)</a:t>
            </a:r>
            <a:endParaRPr lang="en-US" sz="2000" i="1" dirty="0">
              <a:latin typeface="Garamond" panose="02020404030301010803" pitchFamily="18" charset="0"/>
            </a:endParaRPr>
          </a:p>
        </p:txBody>
      </p:sp>
    </p:spTree>
    <p:extLst>
      <p:ext uri="{BB962C8B-B14F-4D97-AF65-F5344CB8AC3E}">
        <p14:creationId xmlns="" xmlns:p14="http://schemas.microsoft.com/office/powerpoint/2010/main" val="343132580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40</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stretch>
            <a:fillRect/>
          </a:stretch>
        </p:blipFill>
        <p:spPr>
          <a:xfrm>
            <a:off x="1677914" y="954204"/>
            <a:ext cx="2286432" cy="1900714"/>
          </a:xfrm>
          <a:prstGeom prst="rect">
            <a:avLst/>
          </a:prstGeom>
          <a:ln w="88900" cap="sq" cmpd="thickThin">
            <a:solidFill>
              <a:srgbClr val="000000"/>
            </a:solidFill>
            <a:prstDash val="solid"/>
            <a:miter lim="800000"/>
          </a:ln>
          <a:effectLst>
            <a:innerShdw blurRad="76200">
              <a:srgbClr val="000000"/>
            </a:innerShdw>
          </a:effectLst>
        </p:spPr>
      </p:pic>
      <p:pic>
        <p:nvPicPr>
          <p:cNvPr id="24" name="Picture 23"/>
          <p:cNvPicPr>
            <a:picLocks noChangeAspect="1"/>
          </p:cNvPicPr>
          <p:nvPr/>
        </p:nvPicPr>
        <p:blipFill>
          <a:blip r:embed="rId3" cstate="print"/>
          <a:stretch>
            <a:fillRect/>
          </a:stretch>
        </p:blipFill>
        <p:spPr>
          <a:xfrm>
            <a:off x="4876800" y="990600"/>
            <a:ext cx="2986513" cy="1660769"/>
          </a:xfrm>
          <a:prstGeom prst="rect">
            <a:avLst/>
          </a:prstGeom>
          <a:ln w="88900" cap="sq" cmpd="thickThin">
            <a:solidFill>
              <a:srgbClr val="000000"/>
            </a:solidFill>
            <a:prstDash val="solid"/>
            <a:miter lim="800000"/>
          </a:ln>
          <a:effectLst>
            <a:innerShdw blurRad="76200">
              <a:srgbClr val="000000"/>
            </a:innerShdw>
          </a:effectLst>
        </p:spPr>
      </p:pic>
      <p:sp>
        <p:nvSpPr>
          <p:cNvPr id="26" name="TextBox 25"/>
          <p:cNvSpPr txBox="1"/>
          <p:nvPr/>
        </p:nvSpPr>
        <p:spPr>
          <a:xfrm>
            <a:off x="1253404" y="179904"/>
            <a:ext cx="7543800" cy="492443"/>
          </a:xfrm>
          <a:prstGeom prst="rect">
            <a:avLst/>
          </a:prstGeom>
          <a:noFill/>
        </p:spPr>
        <p:txBody>
          <a:bodyPr wrap="square" rtlCol="0">
            <a:spAutoFit/>
          </a:bodyPr>
          <a:lstStyle/>
          <a:p>
            <a:r>
              <a:rPr lang="en-US" sz="2600" b="1" dirty="0" smtClean="0">
                <a:solidFill>
                  <a:srgbClr val="FF0000"/>
                </a:solidFill>
                <a:latin typeface="Garamond" panose="02020404030301010803" pitchFamily="18" charset="0"/>
              </a:rPr>
              <a:t>Legal Startups</a:t>
            </a:r>
            <a:endParaRPr lang="en-US" sz="2600" b="1" dirty="0">
              <a:solidFill>
                <a:srgbClr val="FF0000"/>
              </a:solidFill>
              <a:latin typeface="Garamond" panose="02020404030301010803" pitchFamily="18" charset="0"/>
            </a:endParaRPr>
          </a:p>
        </p:txBody>
      </p:sp>
      <p:pic>
        <p:nvPicPr>
          <p:cNvPr id="13314" name="Picture 2" descr="No photo description available."/>
          <p:cNvPicPr>
            <a:picLocks noChangeAspect="1" noChangeArrowheads="1"/>
          </p:cNvPicPr>
          <p:nvPr/>
        </p:nvPicPr>
        <p:blipFill>
          <a:blip r:embed="rId4"/>
          <a:srcRect t="40902" b="33835"/>
          <a:stretch>
            <a:fillRect/>
          </a:stretch>
        </p:blipFill>
        <p:spPr bwMode="auto">
          <a:xfrm>
            <a:off x="1219200" y="4267200"/>
            <a:ext cx="3454400" cy="872691"/>
          </a:xfrm>
          <a:prstGeom prst="rect">
            <a:avLst/>
          </a:prstGeom>
          <a:noFill/>
        </p:spPr>
      </p:pic>
      <p:sp>
        <p:nvSpPr>
          <p:cNvPr id="13316" name="AutoShape 4" descr="logo (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logo (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0" name="AutoShape 8" descr="Project Saathi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2" name="AutoShape 10" descr="Project Saathi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4" name="AutoShape 12" descr="Project Saathi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6" name="AutoShape 14" descr="Project Saathi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27" name="Picture 15" descr="C:\Users\TEMP.LAPTOP-65OKJNAG.001\Desktop\download.png"/>
          <p:cNvPicPr>
            <a:picLocks noChangeAspect="1" noChangeArrowheads="1"/>
          </p:cNvPicPr>
          <p:nvPr/>
        </p:nvPicPr>
        <p:blipFill>
          <a:blip r:embed="rId5"/>
          <a:srcRect t="22776" b="28826"/>
          <a:stretch>
            <a:fillRect/>
          </a:stretch>
        </p:blipFill>
        <p:spPr bwMode="auto">
          <a:xfrm>
            <a:off x="4876800" y="4038600"/>
            <a:ext cx="3463738" cy="1676400"/>
          </a:xfrm>
          <a:prstGeom prst="rect">
            <a:avLst/>
          </a:prstGeom>
          <a:noFill/>
        </p:spPr>
      </p:pic>
    </p:spTree>
    <p:extLst>
      <p:ext uri="{BB962C8B-B14F-4D97-AF65-F5344CB8AC3E}">
        <p14:creationId xmlns="" xmlns:p14="http://schemas.microsoft.com/office/powerpoint/2010/main" val="150441417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41</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9600" y="6048580"/>
            <a:ext cx="695325" cy="672895"/>
          </a:xfrm>
          <a:prstGeom prst="rect">
            <a:avLst/>
          </a:prstGeom>
        </p:spPr>
      </p:pic>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stretch>
            <a:fillRect/>
          </a:stretch>
        </p:blipFill>
        <p:spPr>
          <a:xfrm>
            <a:off x="3325090" y="101601"/>
            <a:ext cx="1700213" cy="1700213"/>
          </a:xfrm>
          <a:prstGeom prst="rect">
            <a:avLst/>
          </a:prstGeom>
        </p:spPr>
      </p:pic>
      <p:sp>
        <p:nvSpPr>
          <p:cNvPr id="5" name="Rectangle 4"/>
          <p:cNvSpPr/>
          <p:nvPr/>
        </p:nvSpPr>
        <p:spPr>
          <a:xfrm>
            <a:off x="2935657" y="1801814"/>
            <a:ext cx="2479077" cy="369332"/>
          </a:xfrm>
          <a:prstGeom prst="rect">
            <a:avLst/>
          </a:prstGeom>
        </p:spPr>
        <p:txBody>
          <a:bodyPr wrap="none">
            <a:spAutoFit/>
          </a:bodyPr>
          <a:lstStyle/>
          <a:p>
            <a:r>
              <a:rPr lang="en-US" dirty="0"/>
              <a:t>http://probono-india.in/</a:t>
            </a:r>
          </a:p>
        </p:txBody>
      </p:sp>
      <p:grpSp>
        <p:nvGrpSpPr>
          <p:cNvPr id="13" name="Group 12"/>
          <p:cNvGrpSpPr/>
          <p:nvPr/>
        </p:nvGrpSpPr>
        <p:grpSpPr>
          <a:xfrm>
            <a:off x="572450" y="2176030"/>
            <a:ext cx="8126382" cy="4695825"/>
            <a:chOff x="560418" y="838200"/>
            <a:chExt cx="8126382" cy="4695825"/>
          </a:xfrm>
        </p:grpSpPr>
        <p:pic>
          <p:nvPicPr>
            <p:cNvPr id="14" name="Picture 13"/>
            <p:cNvPicPr>
              <a:picLocks noChangeAspect="1"/>
            </p:cNvPicPr>
            <p:nvPr/>
          </p:nvPicPr>
          <p:blipFill>
            <a:blip r:embed="rId4"/>
            <a:stretch>
              <a:fillRect/>
            </a:stretch>
          </p:blipFill>
          <p:spPr>
            <a:xfrm>
              <a:off x="560418" y="990600"/>
              <a:ext cx="8077200" cy="4543425"/>
            </a:xfrm>
            <a:prstGeom prst="rect">
              <a:avLst/>
            </a:prstGeom>
          </p:spPr>
        </p:pic>
        <p:sp>
          <p:nvSpPr>
            <p:cNvPr id="15" name="Rectangle 14"/>
            <p:cNvSpPr/>
            <p:nvPr/>
          </p:nvSpPr>
          <p:spPr>
            <a:xfrm>
              <a:off x="560418" y="838200"/>
              <a:ext cx="812638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46651610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42</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427058" y="685800"/>
            <a:ext cx="8263467" cy="4648200"/>
          </a:xfrm>
          <a:prstGeom prst="rect">
            <a:avLst/>
          </a:prstGeom>
        </p:spPr>
      </p:pic>
    </p:spTree>
    <p:extLst>
      <p:ext uri="{BB962C8B-B14F-4D97-AF65-F5344CB8AC3E}">
        <p14:creationId xmlns="" xmlns:p14="http://schemas.microsoft.com/office/powerpoint/2010/main" val="237017677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43</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1269279" y="278047"/>
            <a:ext cx="6667500" cy="5019675"/>
          </a:xfrm>
          <a:prstGeom prst="rect">
            <a:avLst/>
          </a:prstGeom>
        </p:spPr>
      </p:pic>
      <p:sp>
        <p:nvSpPr>
          <p:cNvPr id="13" name="Rectangle 12"/>
          <p:cNvSpPr/>
          <p:nvPr/>
        </p:nvSpPr>
        <p:spPr>
          <a:xfrm>
            <a:off x="3200400" y="5488485"/>
            <a:ext cx="2417200" cy="369332"/>
          </a:xfrm>
          <a:prstGeom prst="rect">
            <a:avLst/>
          </a:prstGeom>
        </p:spPr>
        <p:txBody>
          <a:bodyPr wrap="none">
            <a:spAutoFit/>
          </a:bodyPr>
          <a:lstStyle/>
          <a:p>
            <a:r>
              <a:rPr lang="en-US" dirty="0"/>
              <a:t>http://www.tele-law.in/</a:t>
            </a:r>
          </a:p>
        </p:txBody>
      </p:sp>
      <p:sp>
        <p:nvSpPr>
          <p:cNvPr id="14" name="Rectangle 13"/>
          <p:cNvSpPr/>
          <p:nvPr/>
        </p:nvSpPr>
        <p:spPr>
          <a:xfrm>
            <a:off x="3068729" y="6015695"/>
            <a:ext cx="2680542" cy="369332"/>
          </a:xfrm>
          <a:prstGeom prst="rect">
            <a:avLst/>
          </a:prstGeom>
        </p:spPr>
        <p:txBody>
          <a:bodyPr wrap="none">
            <a:spAutoFit/>
          </a:bodyPr>
          <a:lstStyle/>
          <a:p>
            <a:r>
              <a:rPr lang="en-US" dirty="0" smtClean="0"/>
              <a:t>Launched in April 20, 2017</a:t>
            </a:r>
            <a:endParaRPr lang="en-US" dirty="0"/>
          </a:p>
        </p:txBody>
      </p:sp>
    </p:spTree>
    <p:extLst>
      <p:ext uri="{BB962C8B-B14F-4D97-AF65-F5344CB8AC3E}">
        <p14:creationId xmlns="" xmlns:p14="http://schemas.microsoft.com/office/powerpoint/2010/main" val="40268635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44</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7" name="Group 6"/>
          <p:cNvGrpSpPr/>
          <p:nvPr/>
        </p:nvGrpSpPr>
        <p:grpSpPr>
          <a:xfrm>
            <a:off x="1219200" y="644227"/>
            <a:ext cx="6864495" cy="5424406"/>
            <a:chOff x="957262" y="304800"/>
            <a:chExt cx="7355306" cy="5881606"/>
          </a:xfrm>
        </p:grpSpPr>
        <p:pic>
          <p:nvPicPr>
            <p:cNvPr id="3" name="Picture 2"/>
            <p:cNvPicPr>
              <a:picLocks noChangeAspect="1"/>
            </p:cNvPicPr>
            <p:nvPr/>
          </p:nvPicPr>
          <p:blipFill>
            <a:blip r:embed="rId2"/>
            <a:stretch>
              <a:fillRect/>
            </a:stretch>
          </p:blipFill>
          <p:spPr>
            <a:xfrm>
              <a:off x="977315" y="304800"/>
              <a:ext cx="7335253" cy="1771650"/>
            </a:xfrm>
            <a:prstGeom prst="rect">
              <a:avLst/>
            </a:prstGeom>
          </p:spPr>
        </p:pic>
        <p:pic>
          <p:nvPicPr>
            <p:cNvPr id="4" name="Picture 3"/>
            <p:cNvPicPr>
              <a:picLocks noChangeAspect="1"/>
            </p:cNvPicPr>
            <p:nvPr/>
          </p:nvPicPr>
          <p:blipFill>
            <a:blip r:embed="rId3"/>
            <a:stretch>
              <a:fillRect/>
            </a:stretch>
          </p:blipFill>
          <p:spPr>
            <a:xfrm>
              <a:off x="957262" y="2362200"/>
              <a:ext cx="7335253" cy="1771650"/>
            </a:xfrm>
            <a:prstGeom prst="rect">
              <a:avLst/>
            </a:prstGeom>
          </p:spPr>
        </p:pic>
        <p:pic>
          <p:nvPicPr>
            <p:cNvPr id="5" name="Picture 4"/>
            <p:cNvPicPr>
              <a:picLocks noChangeAspect="1"/>
            </p:cNvPicPr>
            <p:nvPr/>
          </p:nvPicPr>
          <p:blipFill>
            <a:blip r:embed="rId4"/>
            <a:stretch>
              <a:fillRect/>
            </a:stretch>
          </p:blipFill>
          <p:spPr>
            <a:xfrm>
              <a:off x="977315" y="4419599"/>
              <a:ext cx="7315200" cy="1766807"/>
            </a:xfrm>
            <a:prstGeom prst="rect">
              <a:avLst/>
            </a:prstGeom>
          </p:spPr>
        </p:pic>
      </p:grpSp>
    </p:spTree>
    <p:extLst>
      <p:ext uri="{BB962C8B-B14F-4D97-AF65-F5344CB8AC3E}">
        <p14:creationId xmlns="" xmlns:p14="http://schemas.microsoft.com/office/powerpoint/2010/main" val="51116605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45</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Rectangle 2"/>
          <p:cNvSpPr/>
          <p:nvPr/>
        </p:nvSpPr>
        <p:spPr>
          <a:xfrm>
            <a:off x="460375" y="1582341"/>
            <a:ext cx="4499871" cy="3970318"/>
          </a:xfrm>
          <a:prstGeom prst="rect">
            <a:avLst/>
          </a:prstGeom>
        </p:spPr>
        <p:txBody>
          <a:bodyPr wrap="square">
            <a:spAutoFit/>
          </a:bodyPr>
          <a:lstStyle/>
          <a:p>
            <a:r>
              <a:rPr lang="en-US" dirty="0" err="1"/>
              <a:t>S.No</a:t>
            </a:r>
            <a:r>
              <a:rPr lang="en-US" dirty="0"/>
              <a:t>	States	</a:t>
            </a:r>
            <a:r>
              <a:rPr lang="en-US" dirty="0" smtClean="0"/>
              <a:t>                            No</a:t>
            </a:r>
            <a:r>
              <a:rPr lang="en-US" dirty="0"/>
              <a:t>. of CSCs</a:t>
            </a:r>
          </a:p>
          <a:p>
            <a:r>
              <a:rPr lang="en-US" dirty="0"/>
              <a:t>1	Assam	</a:t>
            </a:r>
            <a:r>
              <a:rPr lang="en-US" dirty="0" smtClean="0"/>
              <a:t>                                 450</a:t>
            </a:r>
            <a:endParaRPr lang="en-US" dirty="0"/>
          </a:p>
          <a:p>
            <a:r>
              <a:rPr lang="en-US" dirty="0"/>
              <a:t>2	Arunachal Pradesh	</a:t>
            </a:r>
            <a:r>
              <a:rPr lang="en-US" dirty="0" smtClean="0"/>
              <a:t>                 29</a:t>
            </a:r>
            <a:endParaRPr lang="en-US" dirty="0"/>
          </a:p>
          <a:p>
            <a:r>
              <a:rPr lang="en-US" dirty="0"/>
              <a:t>3	Bihar	</a:t>
            </a:r>
            <a:r>
              <a:rPr lang="en-US" dirty="0" smtClean="0"/>
              <a:t>                                 500</a:t>
            </a:r>
            <a:endParaRPr lang="en-US" dirty="0"/>
          </a:p>
          <a:p>
            <a:r>
              <a:rPr lang="en-US" dirty="0"/>
              <a:t>4	Jammu &amp; Kashmir	</a:t>
            </a:r>
            <a:r>
              <a:rPr lang="en-US" dirty="0" smtClean="0"/>
              <a:t>                150</a:t>
            </a:r>
            <a:endParaRPr lang="en-US" dirty="0"/>
          </a:p>
          <a:p>
            <a:r>
              <a:rPr lang="en-US" dirty="0"/>
              <a:t>5	Meghalaya	</a:t>
            </a:r>
            <a:r>
              <a:rPr lang="en-US" dirty="0" smtClean="0"/>
              <a:t>                 42</a:t>
            </a:r>
            <a:endParaRPr lang="en-US" dirty="0"/>
          </a:p>
          <a:p>
            <a:r>
              <a:rPr lang="en-US" dirty="0"/>
              <a:t>6	Manipur	</a:t>
            </a:r>
            <a:r>
              <a:rPr lang="en-US" dirty="0" smtClean="0"/>
              <a:t>                                   19</a:t>
            </a:r>
            <a:endParaRPr lang="en-US" dirty="0"/>
          </a:p>
          <a:p>
            <a:r>
              <a:rPr lang="en-US" dirty="0"/>
              <a:t>7	Mizoram	</a:t>
            </a:r>
            <a:r>
              <a:rPr lang="en-US" dirty="0" smtClean="0"/>
              <a:t>                                   12</a:t>
            </a:r>
            <a:endParaRPr lang="en-US" dirty="0"/>
          </a:p>
          <a:p>
            <a:r>
              <a:rPr lang="en-US" dirty="0"/>
              <a:t>8	Nagaland	</a:t>
            </a:r>
            <a:r>
              <a:rPr lang="en-US" dirty="0" smtClean="0"/>
              <a:t>                                   48</a:t>
            </a:r>
            <a:endParaRPr lang="en-US" dirty="0"/>
          </a:p>
          <a:p>
            <a:r>
              <a:rPr lang="en-US" dirty="0"/>
              <a:t>9	Sikkim	</a:t>
            </a:r>
            <a:r>
              <a:rPr lang="en-US" dirty="0" smtClean="0"/>
              <a:t>                                   10</a:t>
            </a:r>
            <a:endParaRPr lang="en-US" dirty="0"/>
          </a:p>
          <a:p>
            <a:r>
              <a:rPr lang="en-US" dirty="0"/>
              <a:t>10	Tripura	</a:t>
            </a:r>
            <a:r>
              <a:rPr lang="en-US" dirty="0" smtClean="0"/>
              <a:t>                                   40</a:t>
            </a:r>
            <a:endParaRPr lang="en-US" dirty="0"/>
          </a:p>
          <a:p>
            <a:r>
              <a:rPr lang="en-US" dirty="0"/>
              <a:t>11	Uttar Pradesh	</a:t>
            </a:r>
            <a:r>
              <a:rPr lang="en-US" dirty="0" smtClean="0"/>
              <a:t>                500</a:t>
            </a:r>
            <a:endParaRPr lang="en-US" dirty="0"/>
          </a:p>
          <a:p>
            <a:r>
              <a:rPr lang="en-US" dirty="0" smtClean="0"/>
              <a:t>                    Total</a:t>
            </a:r>
            <a:r>
              <a:rPr lang="en-US" dirty="0"/>
              <a:t>	</a:t>
            </a:r>
            <a:r>
              <a:rPr lang="en-US" dirty="0" smtClean="0"/>
              <a:t>                                 1800</a:t>
            </a:r>
            <a:endParaRPr lang="en-US" dirty="0"/>
          </a:p>
        </p:txBody>
      </p:sp>
      <p:pic>
        <p:nvPicPr>
          <p:cNvPr id="4" name="Picture 3"/>
          <p:cNvPicPr>
            <a:picLocks noChangeAspect="1"/>
          </p:cNvPicPr>
          <p:nvPr/>
        </p:nvPicPr>
        <p:blipFill>
          <a:blip r:embed="rId2"/>
          <a:stretch>
            <a:fillRect/>
          </a:stretch>
        </p:blipFill>
        <p:spPr>
          <a:xfrm>
            <a:off x="5147986" y="2124670"/>
            <a:ext cx="2810428" cy="2885659"/>
          </a:xfrm>
          <a:prstGeom prst="rect">
            <a:avLst/>
          </a:prstGeom>
        </p:spPr>
      </p:pic>
    </p:spTree>
    <p:extLst>
      <p:ext uri="{BB962C8B-B14F-4D97-AF65-F5344CB8AC3E}">
        <p14:creationId xmlns="" xmlns:p14="http://schemas.microsoft.com/office/powerpoint/2010/main" val="169379736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46</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9600" y="6048580"/>
            <a:ext cx="695325" cy="672895"/>
          </a:xfrm>
          <a:prstGeom prst="rect">
            <a:avLst/>
          </a:prstGeom>
        </p:spPr>
      </p:pic>
      <p:pic>
        <p:nvPicPr>
          <p:cNvPr id="3" name="Picture 2"/>
          <p:cNvPicPr>
            <a:picLocks noChangeAspect="1"/>
          </p:cNvPicPr>
          <p:nvPr/>
        </p:nvPicPr>
        <p:blipFill>
          <a:blip r:embed="rId3"/>
          <a:stretch>
            <a:fillRect/>
          </a:stretch>
        </p:blipFill>
        <p:spPr>
          <a:xfrm>
            <a:off x="-457200" y="661862"/>
            <a:ext cx="10080978" cy="5670550"/>
          </a:xfrm>
          <a:prstGeom prst="rect">
            <a:avLst/>
          </a:prstGeom>
        </p:spPr>
      </p:pic>
      <p:sp>
        <p:nvSpPr>
          <p:cNvPr id="4" name="Rectangle 3"/>
          <p:cNvSpPr/>
          <p:nvPr/>
        </p:nvSpPr>
        <p:spPr>
          <a:xfrm>
            <a:off x="-598311" y="533400"/>
            <a:ext cx="10363200" cy="1142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8311" y="5578476"/>
            <a:ext cx="10363200" cy="1142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89"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p:cNvSpPr/>
          <p:nvPr/>
        </p:nvSpPr>
        <p:spPr>
          <a:xfrm>
            <a:off x="8763000" y="-2187"/>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87748477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47</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5589"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p:cNvSpPr/>
          <p:nvPr/>
        </p:nvSpPr>
        <p:spPr>
          <a:xfrm>
            <a:off x="8763000" y="-2187"/>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170" name="Picture 2" descr="May be an image of 1 person and text that says 'विभाग JUSTICE CSC @GvnS Tele-Law provides legal advice to Lakh beneficiaries Reaching the Unreached'"/>
          <p:cNvPicPr>
            <a:picLocks noChangeAspect="1" noChangeArrowheads="1"/>
          </p:cNvPicPr>
          <p:nvPr/>
        </p:nvPicPr>
        <p:blipFill>
          <a:blip r:embed="rId2"/>
          <a:srcRect/>
          <a:stretch>
            <a:fillRect/>
          </a:stretch>
        </p:blipFill>
        <p:spPr bwMode="auto">
          <a:xfrm>
            <a:off x="609600" y="1676400"/>
            <a:ext cx="7810498" cy="2971800"/>
          </a:xfrm>
          <a:prstGeom prst="rect">
            <a:avLst/>
          </a:prstGeom>
          <a:noFill/>
        </p:spPr>
      </p:pic>
    </p:spTree>
    <p:extLst>
      <p:ext uri="{BB962C8B-B14F-4D97-AF65-F5344CB8AC3E}">
        <p14:creationId xmlns="" xmlns:p14="http://schemas.microsoft.com/office/powerpoint/2010/main" val="387748477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48</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stretch>
            <a:fillRect/>
          </a:stretch>
        </p:blipFill>
        <p:spPr>
          <a:xfrm>
            <a:off x="730436" y="533400"/>
            <a:ext cx="7810500" cy="5211633"/>
          </a:xfrm>
          <a:prstGeom prst="rect">
            <a:avLst/>
          </a:prstGeom>
        </p:spPr>
      </p:pic>
    </p:spTree>
    <p:extLst>
      <p:ext uri="{BB962C8B-B14F-4D97-AF65-F5344CB8AC3E}">
        <p14:creationId xmlns="" xmlns:p14="http://schemas.microsoft.com/office/powerpoint/2010/main" val="37479855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49</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66618" y="197708"/>
            <a:ext cx="7838089" cy="4286455"/>
          </a:xfrm>
          <a:prstGeom prst="rect">
            <a:avLst/>
          </a:prstGeom>
        </p:spPr>
      </p:pic>
      <p:sp>
        <p:nvSpPr>
          <p:cNvPr id="8" name="Rectangle 7"/>
          <p:cNvSpPr/>
          <p:nvPr/>
        </p:nvSpPr>
        <p:spPr>
          <a:xfrm>
            <a:off x="3171002" y="4089753"/>
            <a:ext cx="3077446" cy="369332"/>
          </a:xfrm>
          <a:prstGeom prst="rect">
            <a:avLst/>
          </a:prstGeom>
        </p:spPr>
        <p:txBody>
          <a:bodyPr wrap="none">
            <a:spAutoFit/>
          </a:bodyPr>
          <a:lstStyle/>
          <a:p>
            <a:r>
              <a:rPr lang="en-US" dirty="0" smtClean="0"/>
              <a:t>Launched in February 19, 2019</a:t>
            </a:r>
            <a:endParaRPr lang="en-US" dirty="0"/>
          </a:p>
        </p:txBody>
      </p:sp>
      <p:sp>
        <p:nvSpPr>
          <p:cNvPr id="4" name="Rectangle 3"/>
          <p:cNvSpPr/>
          <p:nvPr/>
        </p:nvSpPr>
        <p:spPr>
          <a:xfrm>
            <a:off x="766618" y="4439214"/>
            <a:ext cx="7832558" cy="1754326"/>
          </a:xfrm>
          <a:prstGeom prst="rect">
            <a:avLst/>
          </a:prstGeom>
        </p:spPr>
        <p:txBody>
          <a:bodyPr wrap="square">
            <a:spAutoFit/>
          </a:bodyPr>
          <a:lstStyle/>
          <a:p>
            <a:r>
              <a:rPr lang="en-US" dirty="0" smtClean="0"/>
              <a:t>This mobile </a:t>
            </a:r>
            <a:r>
              <a:rPr lang="en-US" dirty="0"/>
              <a:t>application will enable the PLVs to perform on field pre – registration of cases </a:t>
            </a:r>
            <a:r>
              <a:rPr lang="en-US" dirty="0" smtClean="0"/>
              <a:t>with a </a:t>
            </a:r>
            <a:r>
              <a:rPr lang="en-US" dirty="0"/>
              <a:t>facility to seek appointment from the Panel lawyer on preferred date and time, </a:t>
            </a:r>
            <a:r>
              <a:rPr lang="en-US" dirty="0" smtClean="0"/>
              <a:t>in coordination </a:t>
            </a:r>
            <a:r>
              <a:rPr lang="en-US" dirty="0"/>
              <a:t>with Village Level entrepreneur (VLE) at the CSC. The application </a:t>
            </a:r>
            <a:r>
              <a:rPr lang="en-US" dirty="0" smtClean="0"/>
              <a:t>will benefit </a:t>
            </a:r>
            <a:r>
              <a:rPr lang="en-US" dirty="0"/>
              <a:t>73,000 PLVs of National Legal Service Authority and State Legal </a:t>
            </a:r>
            <a:r>
              <a:rPr lang="en-US" dirty="0" smtClean="0"/>
              <a:t>Services Authorities </a:t>
            </a:r>
            <a:r>
              <a:rPr lang="en-US" dirty="0"/>
              <a:t>(SLSA) in the country who will be associated under Tele-Law service. </a:t>
            </a:r>
          </a:p>
        </p:txBody>
      </p:sp>
    </p:spTree>
    <p:extLst>
      <p:ext uri="{BB962C8B-B14F-4D97-AF65-F5344CB8AC3E}">
        <p14:creationId xmlns="" xmlns:p14="http://schemas.microsoft.com/office/powerpoint/2010/main" val="28694663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5</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329736"/>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Goal of Legal Education</a:t>
            </a:r>
            <a:endParaRPr lang="en-US" b="1" dirty="0">
              <a:solidFill>
                <a:srgbClr val="000000"/>
              </a:solidFill>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057400" y="1981200"/>
            <a:ext cx="4695825" cy="2916354"/>
          </a:xfrm>
          <a:prstGeom prst="rect">
            <a:avLst/>
          </a:prstGeom>
        </p:spPr>
      </p:pic>
    </p:spTree>
    <p:extLst>
      <p:ext uri="{BB962C8B-B14F-4D97-AF65-F5344CB8AC3E}">
        <p14:creationId xmlns="" xmlns:p14="http://schemas.microsoft.com/office/powerpoint/2010/main" val="217811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50</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179596" y="332495"/>
            <a:ext cx="2953616" cy="5262189"/>
          </a:xfrm>
          <a:prstGeom prst="rect">
            <a:avLst/>
          </a:prstGeom>
        </p:spPr>
      </p:pic>
      <p:sp>
        <p:nvSpPr>
          <p:cNvPr id="5" name="Rectangle 4"/>
          <p:cNvSpPr/>
          <p:nvPr/>
        </p:nvSpPr>
        <p:spPr>
          <a:xfrm>
            <a:off x="3179596" y="5863914"/>
            <a:ext cx="2767489" cy="369332"/>
          </a:xfrm>
          <a:prstGeom prst="rect">
            <a:avLst/>
          </a:prstGeom>
        </p:spPr>
        <p:txBody>
          <a:bodyPr wrap="none">
            <a:spAutoFit/>
          </a:bodyPr>
          <a:lstStyle/>
          <a:p>
            <a:r>
              <a:rPr lang="en-US" dirty="0"/>
              <a:t>http://www.probono-doj.in</a:t>
            </a:r>
          </a:p>
        </p:txBody>
      </p:sp>
    </p:spTree>
    <p:extLst>
      <p:ext uri="{BB962C8B-B14F-4D97-AF65-F5344CB8AC3E}">
        <p14:creationId xmlns="" xmlns:p14="http://schemas.microsoft.com/office/powerpoint/2010/main" val="31463578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51</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76036" y="990600"/>
            <a:ext cx="8240205" cy="4635115"/>
          </a:xfrm>
          <a:prstGeom prst="rect">
            <a:avLst/>
          </a:prstGeom>
        </p:spPr>
      </p:pic>
      <p:sp>
        <p:nvSpPr>
          <p:cNvPr id="8" name="Rectangle 7"/>
          <p:cNvSpPr/>
          <p:nvPr/>
        </p:nvSpPr>
        <p:spPr>
          <a:xfrm>
            <a:off x="3124200" y="381000"/>
            <a:ext cx="2767489" cy="369332"/>
          </a:xfrm>
          <a:prstGeom prst="rect">
            <a:avLst/>
          </a:prstGeom>
        </p:spPr>
        <p:txBody>
          <a:bodyPr wrap="none">
            <a:spAutoFit/>
          </a:bodyPr>
          <a:lstStyle/>
          <a:p>
            <a:r>
              <a:rPr lang="en-US" dirty="0"/>
              <a:t>http://www.probono-doj.in</a:t>
            </a:r>
          </a:p>
        </p:txBody>
      </p:sp>
    </p:spTree>
    <p:extLst>
      <p:ext uri="{BB962C8B-B14F-4D97-AF65-F5344CB8AC3E}">
        <p14:creationId xmlns="" xmlns:p14="http://schemas.microsoft.com/office/powerpoint/2010/main" val="177264470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52</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752600" y="1828800"/>
            <a:ext cx="5181600" cy="3445966"/>
          </a:xfrm>
          <a:prstGeom prst="rect">
            <a:avLst/>
          </a:prstGeom>
        </p:spPr>
      </p:pic>
    </p:spTree>
    <p:extLst>
      <p:ext uri="{BB962C8B-B14F-4D97-AF65-F5344CB8AC3E}">
        <p14:creationId xmlns="" xmlns:p14="http://schemas.microsoft.com/office/powerpoint/2010/main" val="11844971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6</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329736"/>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Component of Legal Aid</a:t>
            </a:r>
            <a:endParaRPr lang="en-US" b="1" dirty="0">
              <a:solidFill>
                <a:srgbClr val="000000"/>
              </a:solidFill>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 xmlns:p14="http://schemas.microsoft.com/office/powerpoint/2010/main" val="3459742294"/>
              </p:ext>
            </p:extLst>
          </p:nvPr>
        </p:nvGraphicFramePr>
        <p:xfrm>
          <a:off x="1304924" y="1143000"/>
          <a:ext cx="6516833" cy="4740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1499430" y="6266898"/>
            <a:ext cx="7000875" cy="461665"/>
          </a:xfrm>
          <a:prstGeom prst="rect">
            <a:avLst/>
          </a:prstGeom>
        </p:spPr>
        <p:txBody>
          <a:bodyPr wrap="square">
            <a:spAutoFit/>
          </a:bodyPr>
          <a:lstStyle/>
          <a:p>
            <a:r>
              <a:rPr lang="en-US" sz="1200" dirty="0">
                <a:latin typeface="Garamond" panose="02020404030301010803" pitchFamily="18" charset="0"/>
              </a:rPr>
              <a:t>Clinical Legal education Law schools and Legal Aid (Law</a:t>
            </a:r>
            <a:r>
              <a:rPr lang="en-US" sz="1200" dirty="0" smtClean="0">
                <a:latin typeface="Garamond" panose="02020404030301010803" pitchFamily="18" charset="0"/>
              </a:rPr>
              <a:t>). MOOC on Access to Justice available at </a:t>
            </a:r>
            <a:r>
              <a:rPr lang="en-US" sz="1200" dirty="0">
                <a:latin typeface="Garamond" panose="02020404030301010803" pitchFamily="18" charset="0"/>
              </a:rPr>
              <a:t>https://</a:t>
            </a:r>
            <a:r>
              <a:rPr lang="en-US" sz="1200" dirty="0" smtClean="0">
                <a:latin typeface="Garamond" panose="02020404030301010803" pitchFamily="18" charset="0"/>
              </a:rPr>
              <a:t>www.youtube.com/watch?v=eLYzG5UPdJA accessed on April 5, 2019</a:t>
            </a:r>
            <a:endParaRPr lang="en-US" sz="1200" b="0" i="0" dirty="0">
              <a:effectLst/>
              <a:latin typeface="Garamond" panose="02020404030301010803" pitchFamily="18" charset="0"/>
            </a:endParaRPr>
          </a:p>
        </p:txBody>
      </p:sp>
    </p:spTree>
    <p:extLst>
      <p:ext uri="{BB962C8B-B14F-4D97-AF65-F5344CB8AC3E}">
        <p14:creationId xmlns="" xmlns:p14="http://schemas.microsoft.com/office/powerpoint/2010/main" val="891094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329736"/>
            <a:ext cx="7500938" cy="461665"/>
          </a:xfrm>
          <a:prstGeom prst="rect">
            <a:avLst/>
          </a:prstGeom>
        </p:spPr>
        <p:txBody>
          <a:bodyPr wrap="square">
            <a:spAutoFit/>
          </a:bodyPr>
          <a:lstStyle/>
          <a:p>
            <a:pPr algn="just"/>
            <a:r>
              <a:rPr lang="en-US" sz="2400" b="1" dirty="0" smtClean="0">
                <a:solidFill>
                  <a:srgbClr val="FF0000"/>
                </a:solidFill>
                <a:latin typeface="Garamond" panose="02020404030301010803" pitchFamily="18" charset="0"/>
              </a:rPr>
              <a:t>Why to involve Law Students?</a:t>
            </a:r>
            <a:endParaRPr lang="en-US" sz="2400" b="1" dirty="0">
              <a:solidFill>
                <a:srgbClr val="000000"/>
              </a:solidFill>
              <a:latin typeface="Garamond" panose="02020404030301010803" pitchFamily="18" charset="0"/>
            </a:endParaRPr>
          </a:p>
        </p:txBody>
      </p:sp>
      <p:sp>
        <p:nvSpPr>
          <p:cNvPr id="11" name="Rectangle 10"/>
          <p:cNvSpPr/>
          <p:nvPr/>
        </p:nvSpPr>
        <p:spPr>
          <a:xfrm>
            <a:off x="753990" y="823122"/>
            <a:ext cx="7500938" cy="1702197"/>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en-US" sz="2400" b="1" dirty="0" smtClean="0">
                <a:latin typeface="Garamond" panose="02020404030301010803" pitchFamily="18" charset="0"/>
              </a:rPr>
              <a:t>Legal Aid at much lower cost</a:t>
            </a:r>
          </a:p>
          <a:p>
            <a:pPr marL="285750" indent="-285750" algn="just">
              <a:lnSpc>
                <a:spcPct val="150000"/>
              </a:lnSpc>
              <a:buFont typeface="Wingdings" panose="05000000000000000000" pitchFamily="2" charset="2"/>
              <a:buChar char="v"/>
            </a:pPr>
            <a:r>
              <a:rPr lang="en-US" sz="2400" b="1" i="0" dirty="0" smtClean="0">
                <a:solidFill>
                  <a:srgbClr val="000000"/>
                </a:solidFill>
                <a:effectLst/>
                <a:latin typeface="Garamond" panose="02020404030301010803" pitchFamily="18" charset="0"/>
              </a:rPr>
              <a:t>Teaching professional responsibility</a:t>
            </a:r>
          </a:p>
          <a:p>
            <a:pPr marL="285750" indent="-285750" algn="just">
              <a:lnSpc>
                <a:spcPct val="150000"/>
              </a:lnSpc>
              <a:buFont typeface="Wingdings" panose="05000000000000000000" pitchFamily="2" charset="2"/>
              <a:buChar char="v"/>
            </a:pPr>
            <a:r>
              <a:rPr lang="en-US" sz="2400" b="1" dirty="0" smtClean="0">
                <a:solidFill>
                  <a:srgbClr val="000000"/>
                </a:solidFill>
                <a:latin typeface="Garamond" panose="02020404030301010803" pitchFamily="18" charset="0"/>
              </a:rPr>
              <a:t>Ideal platform for students to learn practical skills</a:t>
            </a:r>
            <a:endParaRPr lang="en-US" sz="2400" b="1" i="0" dirty="0">
              <a:solidFill>
                <a:srgbClr val="000000"/>
              </a:solidFill>
              <a:effectLst/>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71134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8</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35181" y="409442"/>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Clinical Legal Education</a:t>
            </a:r>
            <a:endParaRPr lang="en-US" b="1" dirty="0">
              <a:solidFill>
                <a:srgbClr val="000000"/>
              </a:solidFill>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Rectangle 2"/>
          <p:cNvSpPr/>
          <p:nvPr/>
        </p:nvSpPr>
        <p:spPr>
          <a:xfrm>
            <a:off x="786975" y="1031241"/>
            <a:ext cx="7500938" cy="1446550"/>
          </a:xfrm>
          <a:prstGeom prst="rect">
            <a:avLst/>
          </a:prstGeom>
        </p:spPr>
        <p:txBody>
          <a:bodyPr wrap="square">
            <a:spAutoFit/>
          </a:bodyPr>
          <a:lstStyle/>
          <a:p>
            <a:pPr algn="just" fontAlgn="base"/>
            <a:r>
              <a:rPr lang="en-US" sz="2200" b="1" dirty="0">
                <a:solidFill>
                  <a:srgbClr val="1C1C1C"/>
                </a:solidFill>
                <a:latin typeface="Garamond" panose="02020404030301010803" pitchFamily="18" charset="0"/>
              </a:rPr>
              <a:t>Clinical </a:t>
            </a:r>
            <a:r>
              <a:rPr lang="en-US" sz="2200" b="1" dirty="0" smtClean="0">
                <a:solidFill>
                  <a:srgbClr val="1C1C1C"/>
                </a:solidFill>
                <a:latin typeface="Garamond" panose="02020404030301010803" pitchFamily="18" charset="0"/>
              </a:rPr>
              <a:t>Legal Education</a:t>
            </a:r>
            <a:r>
              <a:rPr lang="en-US" sz="2200" dirty="0">
                <a:solidFill>
                  <a:srgbClr val="1C1C1C"/>
                </a:solidFill>
                <a:latin typeface="Garamond" panose="02020404030301010803" pitchFamily="18" charset="0"/>
              </a:rPr>
              <a:t> is a progressive educational ideology and pedagogy that is most often implemented through university programs. Clinics are interactive, hands-on classrooms that promote</a:t>
            </a:r>
            <a:r>
              <a:rPr lang="en-US" sz="2200" b="1" dirty="0">
                <a:solidFill>
                  <a:srgbClr val="1C1C1C"/>
                </a:solidFill>
                <a:latin typeface="Garamond" panose="02020404030301010803" pitchFamily="18" charset="0"/>
              </a:rPr>
              <a:t> learning by doing.</a:t>
            </a:r>
          </a:p>
        </p:txBody>
      </p:sp>
      <p:sp>
        <p:nvSpPr>
          <p:cNvPr id="4" name="Rectangle 3"/>
          <p:cNvSpPr/>
          <p:nvPr/>
        </p:nvSpPr>
        <p:spPr>
          <a:xfrm>
            <a:off x="753990" y="2590562"/>
            <a:ext cx="7704210" cy="1785104"/>
          </a:xfrm>
          <a:prstGeom prst="rect">
            <a:avLst/>
          </a:prstGeom>
        </p:spPr>
        <p:txBody>
          <a:bodyPr wrap="square">
            <a:spAutoFit/>
          </a:bodyPr>
          <a:lstStyle/>
          <a:p>
            <a:pPr algn="just" fontAlgn="base"/>
            <a:r>
              <a:rPr lang="en-US" sz="2200" b="1" dirty="0">
                <a:solidFill>
                  <a:srgbClr val="FF0000"/>
                </a:solidFill>
                <a:latin typeface="Garamond" panose="02020404030301010803" pitchFamily="18" charset="0"/>
              </a:rPr>
              <a:t>Why Clinical Legal Education</a:t>
            </a:r>
            <a:r>
              <a:rPr lang="en-US" sz="2200" b="1" dirty="0" smtClean="0">
                <a:solidFill>
                  <a:srgbClr val="FF0000"/>
                </a:solidFill>
                <a:latin typeface="Garamond" panose="02020404030301010803" pitchFamily="18" charset="0"/>
              </a:rPr>
              <a:t>?</a:t>
            </a:r>
          </a:p>
          <a:p>
            <a:pPr algn="just" fontAlgn="base"/>
            <a:endParaRPr lang="en-US" sz="2200" b="1" dirty="0">
              <a:solidFill>
                <a:srgbClr val="FF0000"/>
              </a:solidFill>
              <a:latin typeface="Garamond" panose="02020404030301010803" pitchFamily="18" charset="0"/>
            </a:endParaRPr>
          </a:p>
          <a:p>
            <a:pPr algn="just" fontAlgn="base"/>
            <a:r>
              <a:rPr lang="en-US" sz="2200" dirty="0">
                <a:solidFill>
                  <a:srgbClr val="1C1C1C"/>
                </a:solidFill>
                <a:latin typeface="Garamond" panose="02020404030301010803" pitchFamily="18" charset="0"/>
              </a:rPr>
              <a:t>“Clinical Legal Education (CLE) programs provide pro bono services to the community while educating the next generation of social justice, pro bono champions.”</a:t>
            </a:r>
          </a:p>
        </p:txBody>
      </p:sp>
      <p:sp>
        <p:nvSpPr>
          <p:cNvPr id="13" name="Rectangle 12"/>
          <p:cNvSpPr/>
          <p:nvPr/>
        </p:nvSpPr>
        <p:spPr>
          <a:xfrm>
            <a:off x="1549474" y="6329769"/>
            <a:ext cx="7281235" cy="276999"/>
          </a:xfrm>
          <a:prstGeom prst="rect">
            <a:avLst/>
          </a:prstGeom>
        </p:spPr>
        <p:txBody>
          <a:bodyPr wrap="square">
            <a:spAutoFit/>
          </a:bodyPr>
          <a:lstStyle/>
          <a:p>
            <a:r>
              <a:rPr lang="en-US" sz="1200" dirty="0" smtClean="0">
                <a:latin typeface="Garamond" panose="02020404030301010803" pitchFamily="18" charset="0"/>
              </a:rPr>
              <a:t>Source :- https</a:t>
            </a:r>
            <a:r>
              <a:rPr lang="en-US" sz="1200" dirty="0">
                <a:latin typeface="Garamond" panose="02020404030301010803" pitchFamily="18" charset="0"/>
              </a:rPr>
              <a:t>://www.babseacle.org/clinical-legal-education/</a:t>
            </a:r>
          </a:p>
        </p:txBody>
      </p:sp>
    </p:spTree>
    <p:extLst>
      <p:ext uri="{BB962C8B-B14F-4D97-AF65-F5344CB8AC3E}">
        <p14:creationId xmlns="" xmlns:p14="http://schemas.microsoft.com/office/powerpoint/2010/main" val="49206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9</a:t>
            </a:fld>
            <a:endParaRPr lang="en-US" b="1" dirty="0"/>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753990" y="329736"/>
            <a:ext cx="7500938" cy="430887"/>
          </a:xfrm>
          <a:prstGeom prst="rect">
            <a:avLst/>
          </a:prstGeom>
        </p:spPr>
        <p:txBody>
          <a:bodyPr wrap="square">
            <a:spAutoFit/>
          </a:bodyPr>
          <a:lstStyle/>
          <a:p>
            <a:pPr algn="just"/>
            <a:r>
              <a:rPr lang="en-US" sz="2200" b="1" dirty="0" smtClean="0">
                <a:solidFill>
                  <a:srgbClr val="FF0000"/>
                </a:solidFill>
                <a:latin typeface="Garamond" panose="02020404030301010803" pitchFamily="18" charset="0"/>
              </a:rPr>
              <a:t>Clinical Legal Education</a:t>
            </a:r>
            <a:endParaRPr lang="en-US" b="1" dirty="0">
              <a:solidFill>
                <a:srgbClr val="000000"/>
              </a:solidFill>
              <a:latin typeface="Garamond" panose="02020404030301010803" pitchFamily="18" charset="0"/>
            </a:endParaRPr>
          </a:p>
        </p:txBody>
      </p:sp>
      <p:sp>
        <p:nvSpPr>
          <p:cNvPr id="9" name="Rectangle 8"/>
          <p:cNvSpPr/>
          <p:nvPr/>
        </p:nvSpPr>
        <p:spPr>
          <a:xfrm>
            <a:off x="0" y="0"/>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a:solidFill>
            <a:srgbClr val="0033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p:cNvSpPr/>
          <p:nvPr/>
        </p:nvSpPr>
        <p:spPr>
          <a:xfrm>
            <a:off x="846945" y="990600"/>
            <a:ext cx="7407983" cy="3785652"/>
          </a:xfrm>
          <a:prstGeom prst="rect">
            <a:avLst/>
          </a:prstGeom>
        </p:spPr>
        <p:txBody>
          <a:bodyPr wrap="square">
            <a:spAutoFit/>
          </a:bodyPr>
          <a:lstStyle/>
          <a:p>
            <a:pPr algn="just" fontAlgn="base"/>
            <a:r>
              <a:rPr lang="en-US" sz="2000" b="1" dirty="0">
                <a:latin typeface="Garamond" panose="02020404030301010803" pitchFamily="18" charset="0"/>
              </a:rPr>
              <a:t>The CLE </a:t>
            </a:r>
            <a:r>
              <a:rPr lang="en-US" sz="2000" b="1" dirty="0" smtClean="0">
                <a:latin typeface="Garamond" panose="02020404030301010803" pitchFamily="18" charset="0"/>
              </a:rPr>
              <a:t>Solution</a:t>
            </a:r>
          </a:p>
          <a:p>
            <a:pPr algn="just" fontAlgn="base"/>
            <a:endParaRPr lang="en-US" sz="2000" dirty="0">
              <a:solidFill>
                <a:srgbClr val="333333"/>
              </a:solidFill>
              <a:latin typeface="Garamond" panose="02020404030301010803" pitchFamily="18" charset="0"/>
            </a:endParaRPr>
          </a:p>
          <a:p>
            <a:pPr algn="just" fontAlgn="base"/>
            <a:r>
              <a:rPr lang="en-US" sz="2000" b="1" dirty="0">
                <a:solidFill>
                  <a:srgbClr val="1C1C1C"/>
                </a:solidFill>
                <a:latin typeface="Garamond" panose="02020404030301010803" pitchFamily="18" charset="0"/>
              </a:rPr>
              <a:t>CLE educates people</a:t>
            </a:r>
            <a:r>
              <a:rPr lang="en-US" sz="2000" dirty="0">
                <a:solidFill>
                  <a:srgbClr val="333333"/>
                </a:solidFill>
                <a:latin typeface="Garamond" panose="02020404030301010803" pitchFamily="18" charset="0"/>
              </a:rPr>
              <a:t> on their legal rights and how to access them, serves the needs of the community, and provides pro bono services to the disadvantaged</a:t>
            </a:r>
            <a:r>
              <a:rPr lang="en-US" sz="2000" dirty="0" smtClean="0">
                <a:solidFill>
                  <a:srgbClr val="333333"/>
                </a:solidFill>
                <a:latin typeface="Garamond" panose="02020404030301010803" pitchFamily="18" charset="0"/>
              </a:rPr>
              <a:t>.</a:t>
            </a:r>
          </a:p>
          <a:p>
            <a:pPr algn="just" fontAlgn="base"/>
            <a:endParaRPr lang="en-US" sz="2000" dirty="0">
              <a:solidFill>
                <a:srgbClr val="333333"/>
              </a:solidFill>
              <a:latin typeface="Garamond" panose="02020404030301010803" pitchFamily="18" charset="0"/>
            </a:endParaRPr>
          </a:p>
          <a:p>
            <a:pPr algn="just" fontAlgn="base"/>
            <a:r>
              <a:rPr lang="en-US" sz="2000" b="1" dirty="0">
                <a:solidFill>
                  <a:srgbClr val="1C1C1C"/>
                </a:solidFill>
                <a:latin typeface="Garamond" panose="02020404030301010803" pitchFamily="18" charset="0"/>
              </a:rPr>
              <a:t>CLE builds bridges</a:t>
            </a:r>
            <a:r>
              <a:rPr lang="en-US" sz="2000" dirty="0">
                <a:solidFill>
                  <a:srgbClr val="333333"/>
                </a:solidFill>
                <a:latin typeface="Garamond" panose="02020404030301010803" pitchFamily="18" charset="0"/>
              </a:rPr>
              <a:t> between law schools, civil society, government, non-governmental organizations and communities that would otherwise not have access to legal assistance</a:t>
            </a:r>
            <a:r>
              <a:rPr lang="en-US" sz="2000" dirty="0" smtClean="0">
                <a:solidFill>
                  <a:srgbClr val="333333"/>
                </a:solidFill>
                <a:latin typeface="Garamond" panose="02020404030301010803" pitchFamily="18" charset="0"/>
              </a:rPr>
              <a:t>.</a:t>
            </a:r>
          </a:p>
          <a:p>
            <a:pPr algn="just" fontAlgn="base"/>
            <a:endParaRPr lang="en-US" sz="2000" dirty="0">
              <a:solidFill>
                <a:srgbClr val="333333"/>
              </a:solidFill>
              <a:latin typeface="Garamond" panose="02020404030301010803" pitchFamily="18" charset="0"/>
            </a:endParaRPr>
          </a:p>
          <a:p>
            <a:pPr algn="just" fontAlgn="base"/>
            <a:r>
              <a:rPr lang="en-US" sz="2000" b="1" dirty="0">
                <a:solidFill>
                  <a:srgbClr val="1C1C1C"/>
                </a:solidFill>
                <a:latin typeface="Garamond" panose="02020404030301010803" pitchFamily="18" charset="0"/>
              </a:rPr>
              <a:t>CLE fosters professional ethics</a:t>
            </a:r>
            <a:r>
              <a:rPr lang="en-US" sz="2000" dirty="0">
                <a:solidFill>
                  <a:srgbClr val="333333"/>
                </a:solidFill>
                <a:latin typeface="Garamond" panose="02020404030301010803" pitchFamily="18" charset="0"/>
              </a:rPr>
              <a:t> and teaches students practical skills for tomorrow, while helping marginalized communities today.</a:t>
            </a:r>
            <a:endParaRPr lang="en-US" sz="2000" b="0" i="0" dirty="0">
              <a:solidFill>
                <a:srgbClr val="333333"/>
              </a:solidFill>
              <a:effectLst/>
              <a:latin typeface="Garamond" panose="02020404030301010803" pitchFamily="18" charset="0"/>
            </a:endParaRPr>
          </a:p>
        </p:txBody>
      </p:sp>
      <p:sp>
        <p:nvSpPr>
          <p:cNvPr id="7" name="Rectangle 6"/>
          <p:cNvSpPr/>
          <p:nvPr/>
        </p:nvSpPr>
        <p:spPr>
          <a:xfrm>
            <a:off x="1549474" y="6329769"/>
            <a:ext cx="7281235" cy="276999"/>
          </a:xfrm>
          <a:prstGeom prst="rect">
            <a:avLst/>
          </a:prstGeom>
        </p:spPr>
        <p:txBody>
          <a:bodyPr wrap="square">
            <a:spAutoFit/>
          </a:bodyPr>
          <a:lstStyle/>
          <a:p>
            <a:r>
              <a:rPr lang="en-US" sz="1200" dirty="0" smtClean="0">
                <a:latin typeface="Garamond" panose="02020404030301010803" pitchFamily="18" charset="0"/>
              </a:rPr>
              <a:t>Source :- https</a:t>
            </a:r>
            <a:r>
              <a:rPr lang="en-US" sz="1200" dirty="0">
                <a:latin typeface="Garamond" panose="02020404030301010803" pitchFamily="18" charset="0"/>
              </a:rPr>
              <a:t>://www.babseacle.org/clinical-legal-education/</a:t>
            </a:r>
          </a:p>
        </p:txBody>
      </p:sp>
    </p:spTree>
    <p:extLst>
      <p:ext uri="{BB962C8B-B14F-4D97-AF65-F5344CB8AC3E}">
        <p14:creationId xmlns="" xmlns:p14="http://schemas.microsoft.com/office/powerpoint/2010/main" val="4551380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7910</TotalTime>
  <Words>3201</Words>
  <Application>Microsoft Office PowerPoint</Application>
  <PresentationFormat>On-screen Show (4:3)</PresentationFormat>
  <Paragraphs>369</Paragraphs>
  <Slides>52</Slides>
  <Notes>28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I617</dc:creator>
  <cp:lastModifiedBy>Kalpesh</cp:lastModifiedBy>
  <cp:revision>854</cp:revision>
  <dcterms:created xsi:type="dcterms:W3CDTF">2006-08-16T00:00:00Z</dcterms:created>
  <dcterms:modified xsi:type="dcterms:W3CDTF">2021-05-17T10:02:08Z</dcterms:modified>
</cp:coreProperties>
</file>